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4" r:id="rId1"/>
  </p:sldMasterIdLst>
  <p:notesMasterIdLst>
    <p:notesMasterId r:id="rId32"/>
  </p:notesMasterIdLst>
  <p:sldIdLst>
    <p:sldId id="540" r:id="rId2"/>
    <p:sldId id="541" r:id="rId3"/>
    <p:sldId id="562" r:id="rId4"/>
    <p:sldId id="308" r:id="rId5"/>
    <p:sldId id="316" r:id="rId6"/>
    <p:sldId id="319" r:id="rId7"/>
    <p:sldId id="320" r:id="rId8"/>
    <p:sldId id="321" r:id="rId9"/>
    <p:sldId id="322" r:id="rId10"/>
    <p:sldId id="326" r:id="rId11"/>
    <p:sldId id="273" r:id="rId12"/>
    <p:sldId id="274" r:id="rId13"/>
    <p:sldId id="582" r:id="rId14"/>
    <p:sldId id="635" r:id="rId15"/>
    <p:sldId id="279" r:id="rId16"/>
    <p:sldId id="433" r:id="rId17"/>
    <p:sldId id="395" r:id="rId18"/>
    <p:sldId id="638" r:id="rId19"/>
    <p:sldId id="644" r:id="rId20"/>
    <p:sldId id="559" r:id="rId21"/>
    <p:sldId id="639" r:id="rId22"/>
    <p:sldId id="640" r:id="rId23"/>
    <p:sldId id="642" r:id="rId24"/>
    <p:sldId id="592" r:id="rId25"/>
    <p:sldId id="633" r:id="rId26"/>
    <p:sldId id="641" r:id="rId27"/>
    <p:sldId id="643" r:id="rId28"/>
    <p:sldId id="473" r:id="rId29"/>
    <p:sldId id="275" r:id="rId30"/>
    <p:sldId id="278"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0070C0"/>
    <a:srgbClr val="003067"/>
    <a:srgbClr val="064A81"/>
    <a:srgbClr val="FF2600"/>
    <a:srgbClr val="FFA700"/>
    <a:srgbClr val="00B095"/>
    <a:srgbClr val="C3472F"/>
    <a:srgbClr val="C74436"/>
    <a:srgbClr val="E85C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7" autoAdjust="0"/>
    <p:restoredTop sz="94874" autoAdjust="0"/>
  </p:normalViewPr>
  <p:slideViewPr>
    <p:cSldViewPr>
      <p:cViewPr varScale="1">
        <p:scale>
          <a:sx n="117" d="100"/>
          <a:sy n="117" d="100"/>
        </p:scale>
        <p:origin x="182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661C55-0D10-C640-B8FB-0C71EA1430C7}" type="doc">
      <dgm:prSet loTypeId="urn:microsoft.com/office/officeart/2005/8/layout/chevron2" loCatId="" qsTypeId="urn:microsoft.com/office/officeart/2005/8/quickstyle/simple1" qsCatId="simple" csTypeId="urn:microsoft.com/office/officeart/2005/8/colors/accent1_5" csCatId="accent1" phldr="1"/>
      <dgm:spPr/>
    </dgm:pt>
    <dgm:pt modelId="{F694687B-A6CC-F344-92ED-4AE23811FCBF}">
      <dgm:prSet phldrT="[Text]"/>
      <dgm:spPr>
        <a:solidFill>
          <a:srgbClr val="064A81"/>
        </a:solidFill>
        <a:ln>
          <a:solidFill>
            <a:srgbClr val="064A81">
              <a:alpha val="0"/>
            </a:srgbClr>
          </a:solidFill>
        </a:ln>
      </dgm:spPr>
      <dgm:t>
        <a:bodyPr/>
        <a:lstStyle/>
        <a:p>
          <a:endParaRPr lang="en-US" dirty="0"/>
        </a:p>
      </dgm:t>
    </dgm:pt>
    <dgm:pt modelId="{CA3527AC-7F9B-4046-B461-365A99034C17}" type="parTrans" cxnId="{4ACAF5DA-8A20-4A49-91B8-0E2A7E1566C0}">
      <dgm:prSet/>
      <dgm:spPr/>
      <dgm:t>
        <a:bodyPr/>
        <a:lstStyle/>
        <a:p>
          <a:endParaRPr lang="en-US"/>
        </a:p>
      </dgm:t>
    </dgm:pt>
    <dgm:pt modelId="{D1BE0D86-A269-0E42-ACC0-99C57D4CC34B}" type="sibTrans" cxnId="{4ACAF5DA-8A20-4A49-91B8-0E2A7E1566C0}">
      <dgm:prSet/>
      <dgm:spPr/>
      <dgm:t>
        <a:bodyPr/>
        <a:lstStyle/>
        <a:p>
          <a:endParaRPr lang="en-US"/>
        </a:p>
      </dgm:t>
    </dgm:pt>
    <dgm:pt modelId="{78456D70-F46C-854F-92BE-9EA6E74BF6CF}">
      <dgm:prSet/>
      <dgm:spPr>
        <a:solidFill>
          <a:srgbClr val="064A81"/>
        </a:solidFill>
        <a:ln>
          <a:solidFill>
            <a:srgbClr val="064A81">
              <a:alpha val="0"/>
            </a:srgbClr>
          </a:solidFill>
        </a:ln>
      </dgm:spPr>
      <dgm:t>
        <a:bodyPr/>
        <a:lstStyle/>
        <a:p>
          <a:endParaRPr lang="en-US" dirty="0"/>
        </a:p>
      </dgm:t>
    </dgm:pt>
    <dgm:pt modelId="{A4056E0C-33FC-1043-845B-902B10E9A899}" type="parTrans" cxnId="{B9A8940C-2E54-3546-A458-3D258411E2C4}">
      <dgm:prSet/>
      <dgm:spPr/>
      <dgm:t>
        <a:bodyPr/>
        <a:lstStyle/>
        <a:p>
          <a:endParaRPr lang="en-US"/>
        </a:p>
      </dgm:t>
    </dgm:pt>
    <dgm:pt modelId="{5101C7E3-F44E-B943-BF72-D3D6811731A5}" type="sibTrans" cxnId="{B9A8940C-2E54-3546-A458-3D258411E2C4}">
      <dgm:prSet/>
      <dgm:spPr/>
      <dgm:t>
        <a:bodyPr/>
        <a:lstStyle/>
        <a:p>
          <a:endParaRPr lang="en-US"/>
        </a:p>
      </dgm:t>
    </dgm:pt>
    <dgm:pt modelId="{B29535B7-8396-4344-8526-DD1F83D15A5F}">
      <dgm:prSet/>
      <dgm:spPr>
        <a:solidFill>
          <a:srgbClr val="064A81"/>
        </a:solidFill>
        <a:ln>
          <a:solidFill>
            <a:srgbClr val="064A81">
              <a:alpha val="0"/>
            </a:srgbClr>
          </a:solidFill>
        </a:ln>
      </dgm:spPr>
      <dgm:t>
        <a:bodyPr/>
        <a:lstStyle/>
        <a:p>
          <a:endParaRPr lang="en-US" dirty="0"/>
        </a:p>
      </dgm:t>
    </dgm:pt>
    <dgm:pt modelId="{059598BE-14F1-1F42-B5E0-65669591C37A}" type="parTrans" cxnId="{B90E9F00-7347-9944-AE8E-60A9BA80B53A}">
      <dgm:prSet/>
      <dgm:spPr/>
      <dgm:t>
        <a:bodyPr/>
        <a:lstStyle/>
        <a:p>
          <a:endParaRPr lang="en-US"/>
        </a:p>
      </dgm:t>
    </dgm:pt>
    <dgm:pt modelId="{7F68D0E6-91F7-4646-A461-928F392FD276}" type="sibTrans" cxnId="{B90E9F00-7347-9944-AE8E-60A9BA80B53A}">
      <dgm:prSet/>
      <dgm:spPr/>
      <dgm:t>
        <a:bodyPr/>
        <a:lstStyle/>
        <a:p>
          <a:endParaRPr lang="en-US"/>
        </a:p>
      </dgm:t>
    </dgm:pt>
    <dgm:pt modelId="{F267A675-6A05-364C-8946-556891C31274}">
      <dgm:prSet/>
      <dgm:spPr>
        <a:solidFill>
          <a:srgbClr val="064A81"/>
        </a:solidFill>
        <a:ln>
          <a:solidFill>
            <a:srgbClr val="064A81">
              <a:alpha val="0"/>
            </a:srgbClr>
          </a:solidFill>
        </a:ln>
      </dgm:spPr>
      <dgm:t>
        <a:bodyPr/>
        <a:lstStyle/>
        <a:p>
          <a:endParaRPr lang="en-US" dirty="0"/>
        </a:p>
      </dgm:t>
    </dgm:pt>
    <dgm:pt modelId="{B7A1302D-BFB4-ED45-B576-5EA1BE3DD918}" type="parTrans" cxnId="{0B207C6E-2B60-B147-8D55-1A59108E7DA2}">
      <dgm:prSet/>
      <dgm:spPr/>
      <dgm:t>
        <a:bodyPr/>
        <a:lstStyle/>
        <a:p>
          <a:endParaRPr lang="en-US"/>
        </a:p>
      </dgm:t>
    </dgm:pt>
    <dgm:pt modelId="{4D56D564-6414-B44B-8CBB-0CE7416D1293}" type="sibTrans" cxnId="{0B207C6E-2B60-B147-8D55-1A59108E7DA2}">
      <dgm:prSet/>
      <dgm:spPr/>
      <dgm:t>
        <a:bodyPr/>
        <a:lstStyle/>
        <a:p>
          <a:endParaRPr lang="en-US"/>
        </a:p>
      </dgm:t>
    </dgm:pt>
    <dgm:pt modelId="{4FFABB26-3D5A-FE45-AD4A-D55482F7818F}">
      <dgm:prSet phldrT="[Text]"/>
      <dgm:spPr>
        <a:solidFill>
          <a:srgbClr val="064A81"/>
        </a:solidFill>
        <a:ln>
          <a:solidFill>
            <a:srgbClr val="064A81">
              <a:alpha val="0"/>
            </a:srgbClr>
          </a:solidFill>
        </a:ln>
      </dgm:spPr>
      <dgm:t>
        <a:bodyPr/>
        <a:lstStyle/>
        <a:p>
          <a:endParaRPr lang="en-US" dirty="0"/>
        </a:p>
      </dgm:t>
    </dgm:pt>
    <dgm:pt modelId="{8DB3B926-CBF9-9540-88FF-61B006B32D93}" type="sibTrans" cxnId="{2EA52A71-D4DD-7B41-8C42-2AAA1EFB1519}">
      <dgm:prSet/>
      <dgm:spPr/>
      <dgm:t>
        <a:bodyPr/>
        <a:lstStyle/>
        <a:p>
          <a:endParaRPr lang="en-US"/>
        </a:p>
      </dgm:t>
    </dgm:pt>
    <dgm:pt modelId="{BEA564FB-8E92-2549-9BEC-615448032E96}" type="parTrans" cxnId="{2EA52A71-D4DD-7B41-8C42-2AAA1EFB1519}">
      <dgm:prSet/>
      <dgm:spPr/>
      <dgm:t>
        <a:bodyPr/>
        <a:lstStyle/>
        <a:p>
          <a:endParaRPr lang="en-US"/>
        </a:p>
      </dgm:t>
    </dgm:pt>
    <dgm:pt modelId="{F5B00A84-886F-4044-BB33-7F1D987EDBAF}">
      <dgm:prSet/>
      <dgm:spPr>
        <a:solidFill>
          <a:srgbClr val="064A81"/>
        </a:solidFill>
        <a:ln>
          <a:solidFill>
            <a:srgbClr val="064A81">
              <a:alpha val="0"/>
            </a:srgbClr>
          </a:solidFill>
        </a:ln>
      </dgm:spPr>
      <dgm:t>
        <a:bodyPr/>
        <a:lstStyle/>
        <a:p>
          <a:endParaRPr lang="en-US" dirty="0"/>
        </a:p>
      </dgm:t>
    </dgm:pt>
    <dgm:pt modelId="{91FA8980-9DDE-664E-A5CB-153916B9A138}" type="sibTrans" cxnId="{53F35EC0-3D57-D448-8B19-E812F6B60F26}">
      <dgm:prSet/>
      <dgm:spPr/>
      <dgm:t>
        <a:bodyPr/>
        <a:lstStyle/>
        <a:p>
          <a:endParaRPr lang="en-US"/>
        </a:p>
      </dgm:t>
    </dgm:pt>
    <dgm:pt modelId="{60A4673C-7565-DE4E-83C2-52B12AD966EB}" type="parTrans" cxnId="{53F35EC0-3D57-D448-8B19-E812F6B60F26}">
      <dgm:prSet/>
      <dgm:spPr/>
      <dgm:t>
        <a:bodyPr/>
        <a:lstStyle/>
        <a:p>
          <a:endParaRPr lang="en-US"/>
        </a:p>
      </dgm:t>
    </dgm:pt>
    <dgm:pt modelId="{82940E07-CDF3-5740-990C-B49B640F92A2}" type="pres">
      <dgm:prSet presAssocID="{4E661C55-0D10-C640-B8FB-0C71EA1430C7}" presName="linearFlow" presStyleCnt="0">
        <dgm:presLayoutVars>
          <dgm:dir/>
          <dgm:animLvl val="lvl"/>
          <dgm:resizeHandles val="exact"/>
        </dgm:presLayoutVars>
      </dgm:prSet>
      <dgm:spPr/>
    </dgm:pt>
    <dgm:pt modelId="{9B846846-5273-1E46-A32E-E7ADD96ED5B5}" type="pres">
      <dgm:prSet presAssocID="{4FFABB26-3D5A-FE45-AD4A-D55482F7818F}" presName="composite" presStyleCnt="0"/>
      <dgm:spPr/>
    </dgm:pt>
    <dgm:pt modelId="{FF72B979-B759-2148-84DB-1267CD71C250}" type="pres">
      <dgm:prSet presAssocID="{4FFABB26-3D5A-FE45-AD4A-D55482F7818F}" presName="parentText" presStyleLbl="alignNode1" presStyleIdx="0" presStyleCnt="6">
        <dgm:presLayoutVars>
          <dgm:chMax val="1"/>
          <dgm:bulletEnabled val="1"/>
        </dgm:presLayoutVars>
      </dgm:prSet>
      <dgm:spPr/>
    </dgm:pt>
    <dgm:pt modelId="{E4D7B5A3-CB9B-D644-9648-54B0661A53A5}" type="pres">
      <dgm:prSet presAssocID="{4FFABB26-3D5A-FE45-AD4A-D55482F7818F}" presName="descendantText" presStyleLbl="alignAcc1" presStyleIdx="0" presStyleCnt="6">
        <dgm:presLayoutVars>
          <dgm:bulletEnabled val="1"/>
        </dgm:presLayoutVars>
      </dgm:prSet>
      <dgm:spPr>
        <a:ln>
          <a:solidFill>
            <a:srgbClr val="064A81"/>
          </a:solidFill>
        </a:ln>
      </dgm:spPr>
    </dgm:pt>
    <dgm:pt modelId="{1DFF560C-AA6D-1042-9287-C0038FFDC723}" type="pres">
      <dgm:prSet presAssocID="{8DB3B926-CBF9-9540-88FF-61B006B32D93}" presName="sp" presStyleCnt="0"/>
      <dgm:spPr/>
    </dgm:pt>
    <dgm:pt modelId="{F343CD71-BB23-5248-9320-EF93AFC3D7FF}" type="pres">
      <dgm:prSet presAssocID="{F694687B-A6CC-F344-92ED-4AE23811FCBF}" presName="composite" presStyleCnt="0"/>
      <dgm:spPr/>
    </dgm:pt>
    <dgm:pt modelId="{80937117-197D-044E-B267-50B82FB66FA4}" type="pres">
      <dgm:prSet presAssocID="{F694687B-A6CC-F344-92ED-4AE23811FCBF}" presName="parentText" presStyleLbl="alignNode1" presStyleIdx="1" presStyleCnt="6">
        <dgm:presLayoutVars>
          <dgm:chMax val="1"/>
          <dgm:bulletEnabled val="1"/>
        </dgm:presLayoutVars>
      </dgm:prSet>
      <dgm:spPr/>
    </dgm:pt>
    <dgm:pt modelId="{C85611D6-96B0-C44E-AC32-DF7BB368D3AD}" type="pres">
      <dgm:prSet presAssocID="{F694687B-A6CC-F344-92ED-4AE23811FCBF}" presName="descendantText" presStyleLbl="alignAcc1" presStyleIdx="1" presStyleCnt="6">
        <dgm:presLayoutVars>
          <dgm:bulletEnabled val="1"/>
        </dgm:presLayoutVars>
      </dgm:prSet>
      <dgm:spPr>
        <a:ln>
          <a:solidFill>
            <a:srgbClr val="064A81"/>
          </a:solidFill>
        </a:ln>
      </dgm:spPr>
    </dgm:pt>
    <dgm:pt modelId="{E24F4B68-B68F-EC43-A4B3-EE3160C05FC5}" type="pres">
      <dgm:prSet presAssocID="{D1BE0D86-A269-0E42-ACC0-99C57D4CC34B}" presName="sp" presStyleCnt="0"/>
      <dgm:spPr/>
    </dgm:pt>
    <dgm:pt modelId="{F06F244B-4A49-1342-9420-06AC20274AB9}" type="pres">
      <dgm:prSet presAssocID="{78456D70-F46C-854F-92BE-9EA6E74BF6CF}" presName="composite" presStyleCnt="0"/>
      <dgm:spPr/>
    </dgm:pt>
    <dgm:pt modelId="{58C59FF7-9910-CA4E-82C1-65948B156E24}" type="pres">
      <dgm:prSet presAssocID="{78456D70-F46C-854F-92BE-9EA6E74BF6CF}" presName="parentText" presStyleLbl="alignNode1" presStyleIdx="2" presStyleCnt="6">
        <dgm:presLayoutVars>
          <dgm:chMax val="1"/>
          <dgm:bulletEnabled val="1"/>
        </dgm:presLayoutVars>
      </dgm:prSet>
      <dgm:spPr/>
    </dgm:pt>
    <dgm:pt modelId="{4E54F34A-F8E3-6747-B120-D6F0384E64FB}" type="pres">
      <dgm:prSet presAssocID="{78456D70-F46C-854F-92BE-9EA6E74BF6CF}" presName="descendantText" presStyleLbl="alignAcc1" presStyleIdx="2" presStyleCnt="6">
        <dgm:presLayoutVars>
          <dgm:bulletEnabled val="1"/>
        </dgm:presLayoutVars>
      </dgm:prSet>
      <dgm:spPr>
        <a:ln>
          <a:solidFill>
            <a:srgbClr val="064A81"/>
          </a:solidFill>
        </a:ln>
      </dgm:spPr>
    </dgm:pt>
    <dgm:pt modelId="{CF724C78-921B-204C-93DD-314AF38E5DD0}" type="pres">
      <dgm:prSet presAssocID="{5101C7E3-F44E-B943-BF72-D3D6811731A5}" presName="sp" presStyleCnt="0"/>
      <dgm:spPr/>
    </dgm:pt>
    <dgm:pt modelId="{5879219F-115F-0C44-B766-2DB6E3D0F926}" type="pres">
      <dgm:prSet presAssocID="{B29535B7-8396-4344-8526-DD1F83D15A5F}" presName="composite" presStyleCnt="0"/>
      <dgm:spPr/>
    </dgm:pt>
    <dgm:pt modelId="{648B3C44-8E1F-6E46-A487-FC1AB8C79DB5}" type="pres">
      <dgm:prSet presAssocID="{B29535B7-8396-4344-8526-DD1F83D15A5F}" presName="parentText" presStyleLbl="alignNode1" presStyleIdx="3" presStyleCnt="6">
        <dgm:presLayoutVars>
          <dgm:chMax val="1"/>
          <dgm:bulletEnabled val="1"/>
        </dgm:presLayoutVars>
      </dgm:prSet>
      <dgm:spPr/>
    </dgm:pt>
    <dgm:pt modelId="{3198EFD3-7F46-4647-88D6-75FD9118F7F0}" type="pres">
      <dgm:prSet presAssocID="{B29535B7-8396-4344-8526-DD1F83D15A5F}" presName="descendantText" presStyleLbl="alignAcc1" presStyleIdx="3" presStyleCnt="6">
        <dgm:presLayoutVars>
          <dgm:bulletEnabled val="1"/>
        </dgm:presLayoutVars>
      </dgm:prSet>
      <dgm:spPr>
        <a:ln>
          <a:solidFill>
            <a:srgbClr val="064A81"/>
          </a:solidFill>
        </a:ln>
      </dgm:spPr>
    </dgm:pt>
    <dgm:pt modelId="{06C31F29-DDD0-9F41-8CFE-764BFB5534AB}" type="pres">
      <dgm:prSet presAssocID="{7F68D0E6-91F7-4646-A461-928F392FD276}" presName="sp" presStyleCnt="0"/>
      <dgm:spPr/>
    </dgm:pt>
    <dgm:pt modelId="{B7F83930-3A53-A942-ADD2-0AD1302E84CC}" type="pres">
      <dgm:prSet presAssocID="{F5B00A84-886F-4044-BB33-7F1D987EDBAF}" presName="composite" presStyleCnt="0"/>
      <dgm:spPr/>
    </dgm:pt>
    <dgm:pt modelId="{C72C6483-FD07-0B4A-9534-58ED2A4B8C60}" type="pres">
      <dgm:prSet presAssocID="{F5B00A84-886F-4044-BB33-7F1D987EDBAF}" presName="parentText" presStyleLbl="alignNode1" presStyleIdx="4" presStyleCnt="6">
        <dgm:presLayoutVars>
          <dgm:chMax val="1"/>
          <dgm:bulletEnabled val="1"/>
        </dgm:presLayoutVars>
      </dgm:prSet>
      <dgm:spPr/>
    </dgm:pt>
    <dgm:pt modelId="{52040F54-78E0-5945-9E99-5B5B9DED6426}" type="pres">
      <dgm:prSet presAssocID="{F5B00A84-886F-4044-BB33-7F1D987EDBAF}" presName="descendantText" presStyleLbl="alignAcc1" presStyleIdx="4" presStyleCnt="6">
        <dgm:presLayoutVars>
          <dgm:bulletEnabled val="1"/>
        </dgm:presLayoutVars>
      </dgm:prSet>
      <dgm:spPr>
        <a:ln>
          <a:solidFill>
            <a:srgbClr val="064A81"/>
          </a:solidFill>
        </a:ln>
      </dgm:spPr>
    </dgm:pt>
    <dgm:pt modelId="{04D65260-1891-7145-98FC-ADA14B98D9A0}" type="pres">
      <dgm:prSet presAssocID="{91FA8980-9DDE-664E-A5CB-153916B9A138}" presName="sp" presStyleCnt="0"/>
      <dgm:spPr/>
    </dgm:pt>
    <dgm:pt modelId="{B5035DD8-5055-4A41-A3FF-314FC7AAC03B}" type="pres">
      <dgm:prSet presAssocID="{F267A675-6A05-364C-8946-556891C31274}" presName="composite" presStyleCnt="0"/>
      <dgm:spPr/>
    </dgm:pt>
    <dgm:pt modelId="{3A3CF3C2-5809-2147-8EA1-DEC2DE79A68E}" type="pres">
      <dgm:prSet presAssocID="{F267A675-6A05-364C-8946-556891C31274}" presName="parentText" presStyleLbl="alignNode1" presStyleIdx="5" presStyleCnt="6">
        <dgm:presLayoutVars>
          <dgm:chMax val="1"/>
          <dgm:bulletEnabled val="1"/>
        </dgm:presLayoutVars>
      </dgm:prSet>
      <dgm:spPr/>
    </dgm:pt>
    <dgm:pt modelId="{C1A74968-6DDC-244C-97C5-F52E35ABE82E}" type="pres">
      <dgm:prSet presAssocID="{F267A675-6A05-364C-8946-556891C31274}" presName="descendantText" presStyleLbl="alignAcc1" presStyleIdx="5" presStyleCnt="6">
        <dgm:presLayoutVars>
          <dgm:bulletEnabled val="1"/>
        </dgm:presLayoutVars>
      </dgm:prSet>
      <dgm:spPr>
        <a:ln>
          <a:solidFill>
            <a:srgbClr val="064A81"/>
          </a:solidFill>
        </a:ln>
      </dgm:spPr>
    </dgm:pt>
  </dgm:ptLst>
  <dgm:cxnLst>
    <dgm:cxn modelId="{B90E9F00-7347-9944-AE8E-60A9BA80B53A}" srcId="{4E661C55-0D10-C640-B8FB-0C71EA1430C7}" destId="{B29535B7-8396-4344-8526-DD1F83D15A5F}" srcOrd="3" destOrd="0" parTransId="{059598BE-14F1-1F42-B5E0-65669591C37A}" sibTransId="{7F68D0E6-91F7-4646-A461-928F392FD276}"/>
    <dgm:cxn modelId="{B9A8940C-2E54-3546-A458-3D258411E2C4}" srcId="{4E661C55-0D10-C640-B8FB-0C71EA1430C7}" destId="{78456D70-F46C-854F-92BE-9EA6E74BF6CF}" srcOrd="2" destOrd="0" parTransId="{A4056E0C-33FC-1043-845B-902B10E9A899}" sibTransId="{5101C7E3-F44E-B943-BF72-D3D6811731A5}"/>
    <dgm:cxn modelId="{48D59839-8324-6E4F-9554-73A11D395779}" type="presOf" srcId="{F267A675-6A05-364C-8946-556891C31274}" destId="{3A3CF3C2-5809-2147-8EA1-DEC2DE79A68E}" srcOrd="0" destOrd="0" presId="urn:microsoft.com/office/officeart/2005/8/layout/chevron2"/>
    <dgm:cxn modelId="{8189704B-8D92-1348-8C5D-AD803C673F62}" type="presOf" srcId="{F5B00A84-886F-4044-BB33-7F1D987EDBAF}" destId="{C72C6483-FD07-0B4A-9534-58ED2A4B8C60}" srcOrd="0" destOrd="0" presId="urn:microsoft.com/office/officeart/2005/8/layout/chevron2"/>
    <dgm:cxn modelId="{0B207C6E-2B60-B147-8D55-1A59108E7DA2}" srcId="{4E661C55-0D10-C640-B8FB-0C71EA1430C7}" destId="{F267A675-6A05-364C-8946-556891C31274}" srcOrd="5" destOrd="0" parTransId="{B7A1302D-BFB4-ED45-B576-5EA1BE3DD918}" sibTransId="{4D56D564-6414-B44B-8CBB-0CE7416D1293}"/>
    <dgm:cxn modelId="{2EA52A71-D4DD-7B41-8C42-2AAA1EFB1519}" srcId="{4E661C55-0D10-C640-B8FB-0C71EA1430C7}" destId="{4FFABB26-3D5A-FE45-AD4A-D55482F7818F}" srcOrd="0" destOrd="0" parTransId="{BEA564FB-8E92-2549-9BEC-615448032E96}" sibTransId="{8DB3B926-CBF9-9540-88FF-61B006B32D93}"/>
    <dgm:cxn modelId="{A517B298-DCA4-134A-A96C-3E613920E739}" type="presOf" srcId="{4E661C55-0D10-C640-B8FB-0C71EA1430C7}" destId="{82940E07-CDF3-5740-990C-B49B640F92A2}" srcOrd="0" destOrd="0" presId="urn:microsoft.com/office/officeart/2005/8/layout/chevron2"/>
    <dgm:cxn modelId="{53F35EC0-3D57-D448-8B19-E812F6B60F26}" srcId="{4E661C55-0D10-C640-B8FB-0C71EA1430C7}" destId="{F5B00A84-886F-4044-BB33-7F1D987EDBAF}" srcOrd="4" destOrd="0" parTransId="{60A4673C-7565-DE4E-83C2-52B12AD966EB}" sibTransId="{91FA8980-9DDE-664E-A5CB-153916B9A138}"/>
    <dgm:cxn modelId="{8400BAC8-30EE-AF45-8A07-F4CF6681D9A1}" type="presOf" srcId="{B29535B7-8396-4344-8526-DD1F83D15A5F}" destId="{648B3C44-8E1F-6E46-A487-FC1AB8C79DB5}" srcOrd="0" destOrd="0" presId="urn:microsoft.com/office/officeart/2005/8/layout/chevron2"/>
    <dgm:cxn modelId="{8DA91FDA-B9D1-8244-84AA-D8C64BD0414C}" type="presOf" srcId="{4FFABB26-3D5A-FE45-AD4A-D55482F7818F}" destId="{FF72B979-B759-2148-84DB-1267CD71C250}" srcOrd="0" destOrd="0" presId="urn:microsoft.com/office/officeart/2005/8/layout/chevron2"/>
    <dgm:cxn modelId="{4ACAF5DA-8A20-4A49-91B8-0E2A7E1566C0}" srcId="{4E661C55-0D10-C640-B8FB-0C71EA1430C7}" destId="{F694687B-A6CC-F344-92ED-4AE23811FCBF}" srcOrd="1" destOrd="0" parTransId="{CA3527AC-7F9B-4046-B461-365A99034C17}" sibTransId="{D1BE0D86-A269-0E42-ACC0-99C57D4CC34B}"/>
    <dgm:cxn modelId="{49C321EB-3361-7343-BA68-2BC1AF0E47DE}" type="presOf" srcId="{78456D70-F46C-854F-92BE-9EA6E74BF6CF}" destId="{58C59FF7-9910-CA4E-82C1-65948B156E24}" srcOrd="0" destOrd="0" presId="urn:microsoft.com/office/officeart/2005/8/layout/chevron2"/>
    <dgm:cxn modelId="{5D42BAF8-7556-0349-BBB5-3B2DF106EF3A}" type="presOf" srcId="{F694687B-A6CC-F344-92ED-4AE23811FCBF}" destId="{80937117-197D-044E-B267-50B82FB66FA4}" srcOrd="0" destOrd="0" presId="urn:microsoft.com/office/officeart/2005/8/layout/chevron2"/>
    <dgm:cxn modelId="{AA48261A-25B5-C74F-80B2-7F76E7B20B49}" type="presParOf" srcId="{82940E07-CDF3-5740-990C-B49B640F92A2}" destId="{9B846846-5273-1E46-A32E-E7ADD96ED5B5}" srcOrd="0" destOrd="0" presId="urn:microsoft.com/office/officeart/2005/8/layout/chevron2"/>
    <dgm:cxn modelId="{7BC40E92-2E2D-704C-B859-1853AD6C4FD8}" type="presParOf" srcId="{9B846846-5273-1E46-A32E-E7ADD96ED5B5}" destId="{FF72B979-B759-2148-84DB-1267CD71C250}" srcOrd="0" destOrd="0" presId="urn:microsoft.com/office/officeart/2005/8/layout/chevron2"/>
    <dgm:cxn modelId="{00E72EB5-589E-0C4A-A54A-921A1198567E}" type="presParOf" srcId="{9B846846-5273-1E46-A32E-E7ADD96ED5B5}" destId="{E4D7B5A3-CB9B-D644-9648-54B0661A53A5}" srcOrd="1" destOrd="0" presId="urn:microsoft.com/office/officeart/2005/8/layout/chevron2"/>
    <dgm:cxn modelId="{75526C43-D22D-D344-A63E-F8E37351A036}" type="presParOf" srcId="{82940E07-CDF3-5740-990C-B49B640F92A2}" destId="{1DFF560C-AA6D-1042-9287-C0038FFDC723}" srcOrd="1" destOrd="0" presId="urn:microsoft.com/office/officeart/2005/8/layout/chevron2"/>
    <dgm:cxn modelId="{8F07A92E-D01D-0241-AEB3-11FC236F85DF}" type="presParOf" srcId="{82940E07-CDF3-5740-990C-B49B640F92A2}" destId="{F343CD71-BB23-5248-9320-EF93AFC3D7FF}" srcOrd="2" destOrd="0" presId="urn:microsoft.com/office/officeart/2005/8/layout/chevron2"/>
    <dgm:cxn modelId="{BD463118-0E35-0840-8BA3-526475EC6091}" type="presParOf" srcId="{F343CD71-BB23-5248-9320-EF93AFC3D7FF}" destId="{80937117-197D-044E-B267-50B82FB66FA4}" srcOrd="0" destOrd="0" presId="urn:microsoft.com/office/officeart/2005/8/layout/chevron2"/>
    <dgm:cxn modelId="{D1918C5A-FADB-EF4A-B38D-8F49B6BFC464}" type="presParOf" srcId="{F343CD71-BB23-5248-9320-EF93AFC3D7FF}" destId="{C85611D6-96B0-C44E-AC32-DF7BB368D3AD}" srcOrd="1" destOrd="0" presId="urn:microsoft.com/office/officeart/2005/8/layout/chevron2"/>
    <dgm:cxn modelId="{58ED7C34-8D7A-B54C-8FA5-FE88D477D630}" type="presParOf" srcId="{82940E07-CDF3-5740-990C-B49B640F92A2}" destId="{E24F4B68-B68F-EC43-A4B3-EE3160C05FC5}" srcOrd="3" destOrd="0" presId="urn:microsoft.com/office/officeart/2005/8/layout/chevron2"/>
    <dgm:cxn modelId="{E77ED79B-7C81-0342-BC07-B9E4E31E9A8F}" type="presParOf" srcId="{82940E07-CDF3-5740-990C-B49B640F92A2}" destId="{F06F244B-4A49-1342-9420-06AC20274AB9}" srcOrd="4" destOrd="0" presId="urn:microsoft.com/office/officeart/2005/8/layout/chevron2"/>
    <dgm:cxn modelId="{2A59EA7B-00A3-554E-B46B-154ACC041728}" type="presParOf" srcId="{F06F244B-4A49-1342-9420-06AC20274AB9}" destId="{58C59FF7-9910-CA4E-82C1-65948B156E24}" srcOrd="0" destOrd="0" presId="urn:microsoft.com/office/officeart/2005/8/layout/chevron2"/>
    <dgm:cxn modelId="{8F858F0E-788C-1340-8634-47671447D156}" type="presParOf" srcId="{F06F244B-4A49-1342-9420-06AC20274AB9}" destId="{4E54F34A-F8E3-6747-B120-D6F0384E64FB}" srcOrd="1" destOrd="0" presId="urn:microsoft.com/office/officeart/2005/8/layout/chevron2"/>
    <dgm:cxn modelId="{5DB088CF-2E3A-0744-84D5-BC688D6FBC19}" type="presParOf" srcId="{82940E07-CDF3-5740-990C-B49B640F92A2}" destId="{CF724C78-921B-204C-93DD-314AF38E5DD0}" srcOrd="5" destOrd="0" presId="urn:microsoft.com/office/officeart/2005/8/layout/chevron2"/>
    <dgm:cxn modelId="{1BDFC901-AEA5-4D4F-AA0F-84C51A983B56}" type="presParOf" srcId="{82940E07-CDF3-5740-990C-B49B640F92A2}" destId="{5879219F-115F-0C44-B766-2DB6E3D0F926}" srcOrd="6" destOrd="0" presId="urn:microsoft.com/office/officeart/2005/8/layout/chevron2"/>
    <dgm:cxn modelId="{BB21A2B2-3188-B944-A558-1CBE63DB495A}" type="presParOf" srcId="{5879219F-115F-0C44-B766-2DB6E3D0F926}" destId="{648B3C44-8E1F-6E46-A487-FC1AB8C79DB5}" srcOrd="0" destOrd="0" presId="urn:microsoft.com/office/officeart/2005/8/layout/chevron2"/>
    <dgm:cxn modelId="{11CD50CF-D242-1C47-9009-EF09FB0F125D}" type="presParOf" srcId="{5879219F-115F-0C44-B766-2DB6E3D0F926}" destId="{3198EFD3-7F46-4647-88D6-75FD9118F7F0}" srcOrd="1" destOrd="0" presId="urn:microsoft.com/office/officeart/2005/8/layout/chevron2"/>
    <dgm:cxn modelId="{F40FF962-5D11-724D-B95F-3ABFBC1E5107}" type="presParOf" srcId="{82940E07-CDF3-5740-990C-B49B640F92A2}" destId="{06C31F29-DDD0-9F41-8CFE-764BFB5534AB}" srcOrd="7" destOrd="0" presId="urn:microsoft.com/office/officeart/2005/8/layout/chevron2"/>
    <dgm:cxn modelId="{7085BF8E-67A1-EB4C-8D8F-5D8BAAA19215}" type="presParOf" srcId="{82940E07-CDF3-5740-990C-B49B640F92A2}" destId="{B7F83930-3A53-A942-ADD2-0AD1302E84CC}" srcOrd="8" destOrd="0" presId="urn:microsoft.com/office/officeart/2005/8/layout/chevron2"/>
    <dgm:cxn modelId="{B1448816-BAE2-9D4A-AEA2-30A425F74397}" type="presParOf" srcId="{B7F83930-3A53-A942-ADD2-0AD1302E84CC}" destId="{C72C6483-FD07-0B4A-9534-58ED2A4B8C60}" srcOrd="0" destOrd="0" presId="urn:microsoft.com/office/officeart/2005/8/layout/chevron2"/>
    <dgm:cxn modelId="{D9095975-47E9-5B46-83BA-730374656DEF}" type="presParOf" srcId="{B7F83930-3A53-A942-ADD2-0AD1302E84CC}" destId="{52040F54-78E0-5945-9E99-5B5B9DED6426}" srcOrd="1" destOrd="0" presId="urn:microsoft.com/office/officeart/2005/8/layout/chevron2"/>
    <dgm:cxn modelId="{810C9643-2E5F-5846-A8B5-2ADA22FB73A4}" type="presParOf" srcId="{82940E07-CDF3-5740-990C-B49B640F92A2}" destId="{04D65260-1891-7145-98FC-ADA14B98D9A0}" srcOrd="9" destOrd="0" presId="urn:microsoft.com/office/officeart/2005/8/layout/chevron2"/>
    <dgm:cxn modelId="{EB7600BD-7CFF-FE4D-B8D8-40ABC59F194E}" type="presParOf" srcId="{82940E07-CDF3-5740-990C-B49B640F92A2}" destId="{B5035DD8-5055-4A41-A3FF-314FC7AAC03B}" srcOrd="10" destOrd="0" presId="urn:microsoft.com/office/officeart/2005/8/layout/chevron2"/>
    <dgm:cxn modelId="{D51071BC-5C90-6B47-A38F-D10056779BEB}" type="presParOf" srcId="{B5035DD8-5055-4A41-A3FF-314FC7AAC03B}" destId="{3A3CF3C2-5809-2147-8EA1-DEC2DE79A68E}" srcOrd="0" destOrd="0" presId="urn:microsoft.com/office/officeart/2005/8/layout/chevron2"/>
    <dgm:cxn modelId="{5B407A0F-CA81-0C4E-9F52-7275359B86E3}" type="presParOf" srcId="{B5035DD8-5055-4A41-A3FF-314FC7AAC03B}" destId="{C1A74968-6DDC-244C-97C5-F52E35ABE82E}" srcOrd="1" destOrd="0" presId="urn:microsoft.com/office/officeart/2005/8/layout/chevron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E04C41-9A72-4550-AF78-52EE94DF110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274127F-EF3A-44DA-B62E-39CDBFD3FFE2}">
      <dgm:prSet custT="1"/>
      <dgm:spPr/>
      <dgm:t>
        <a:bodyPr/>
        <a:lstStyle/>
        <a:p>
          <a:r>
            <a:rPr lang="en-US" sz="2400" dirty="0">
              <a:latin typeface="Constantia" panose="02030602050306030303" pitchFamily="18" charset="0"/>
            </a:rPr>
            <a:t>“Big data” is a very subjective term</a:t>
          </a:r>
        </a:p>
      </dgm:t>
    </dgm:pt>
    <dgm:pt modelId="{90D3906A-288E-452D-B55E-457FDE3583C2}" type="parTrans" cxnId="{C81F14B9-5DA3-4515-BB36-B08EA5AD9CFE}">
      <dgm:prSet/>
      <dgm:spPr/>
      <dgm:t>
        <a:bodyPr/>
        <a:lstStyle/>
        <a:p>
          <a:endParaRPr lang="en-US"/>
        </a:p>
      </dgm:t>
    </dgm:pt>
    <dgm:pt modelId="{5B224D59-D63C-449F-A3A1-7DFA12E4D9B7}" type="sibTrans" cxnId="{C81F14B9-5DA3-4515-BB36-B08EA5AD9CFE}">
      <dgm:prSet/>
      <dgm:spPr/>
      <dgm:t>
        <a:bodyPr/>
        <a:lstStyle/>
        <a:p>
          <a:endParaRPr lang="en-US"/>
        </a:p>
      </dgm:t>
    </dgm:pt>
    <dgm:pt modelId="{E38C16DC-AD92-4859-9177-730457A4C62B}">
      <dgm:prSet/>
      <dgm:spPr/>
      <dgm:t>
        <a:bodyPr/>
        <a:lstStyle/>
        <a:p>
          <a:r>
            <a:rPr lang="en-US" dirty="0">
              <a:latin typeface="Constantia" panose="02030602050306030303" pitchFamily="18" charset="0"/>
            </a:rPr>
            <a:t>A data set of several terabytes </a:t>
          </a:r>
        </a:p>
      </dgm:t>
    </dgm:pt>
    <dgm:pt modelId="{901AAEFB-CE39-4A78-84D1-D603E09170B7}" type="parTrans" cxnId="{F71750D9-DCBA-4E66-BC5E-2600563085AE}">
      <dgm:prSet/>
      <dgm:spPr/>
      <dgm:t>
        <a:bodyPr/>
        <a:lstStyle/>
        <a:p>
          <a:endParaRPr lang="en-US"/>
        </a:p>
      </dgm:t>
    </dgm:pt>
    <dgm:pt modelId="{AA2F233D-FBF0-4650-877C-1FD51A6A84C6}" type="sibTrans" cxnId="{F71750D9-DCBA-4E66-BC5E-2600563085AE}">
      <dgm:prSet/>
      <dgm:spPr/>
      <dgm:t>
        <a:bodyPr/>
        <a:lstStyle/>
        <a:p>
          <a:endParaRPr lang="en-US"/>
        </a:p>
      </dgm:t>
    </dgm:pt>
    <dgm:pt modelId="{92A0152F-DCA5-42B1-89F3-F119F5A8FEC9}">
      <dgm:prSet/>
      <dgm:spPr/>
      <dgm:t>
        <a:bodyPr/>
        <a:lstStyle/>
        <a:p>
          <a:r>
            <a:rPr lang="en-US" dirty="0">
              <a:latin typeface="Constantia" panose="02030602050306030303" pitchFamily="18" charset="0"/>
            </a:rPr>
            <a:t>Many people are using significantly smaller data sets with great results</a:t>
          </a:r>
        </a:p>
      </dgm:t>
    </dgm:pt>
    <dgm:pt modelId="{D83426CF-B1B9-4CEC-A12F-EE8A9780DC15}" type="parTrans" cxnId="{CF2DCB43-2E79-4BC6-9974-F470E9DFA8A9}">
      <dgm:prSet/>
      <dgm:spPr/>
      <dgm:t>
        <a:bodyPr/>
        <a:lstStyle/>
        <a:p>
          <a:endParaRPr lang="en-US"/>
        </a:p>
      </dgm:t>
    </dgm:pt>
    <dgm:pt modelId="{B5491D45-94E0-43C3-A9DA-4939277FD07B}" type="sibTrans" cxnId="{CF2DCB43-2E79-4BC6-9974-F470E9DFA8A9}">
      <dgm:prSet/>
      <dgm:spPr/>
      <dgm:t>
        <a:bodyPr/>
        <a:lstStyle/>
        <a:p>
          <a:endParaRPr lang="en-US"/>
        </a:p>
      </dgm:t>
    </dgm:pt>
    <dgm:pt modelId="{6360D0CE-85DA-4956-835C-4F40A25E70D5}">
      <dgm:prSet/>
      <dgm:spPr/>
      <dgm:t>
        <a:bodyPr/>
        <a:lstStyle/>
        <a:p>
          <a:r>
            <a:rPr lang="is-IS" dirty="0">
              <a:latin typeface="Constantia" panose="02030602050306030303" pitchFamily="18" charset="0"/>
            </a:rPr>
            <a:t>…</a:t>
          </a:r>
          <a:endParaRPr lang="en-US" dirty="0">
            <a:latin typeface="Constantia" panose="02030602050306030303" pitchFamily="18" charset="0"/>
          </a:endParaRPr>
        </a:p>
      </dgm:t>
    </dgm:pt>
    <dgm:pt modelId="{B962D409-F417-411F-AC2F-AB06C77FB673}" type="parTrans" cxnId="{422D20BD-D229-41FB-8C8C-E4AC2B75E6BC}">
      <dgm:prSet/>
      <dgm:spPr/>
      <dgm:t>
        <a:bodyPr/>
        <a:lstStyle/>
        <a:p>
          <a:endParaRPr lang="en-US"/>
        </a:p>
      </dgm:t>
    </dgm:pt>
    <dgm:pt modelId="{C69BF8AA-744E-4C7C-80E2-027D4F11118E}" type="sibTrans" cxnId="{422D20BD-D229-41FB-8C8C-E4AC2B75E6BC}">
      <dgm:prSet/>
      <dgm:spPr/>
      <dgm:t>
        <a:bodyPr/>
        <a:lstStyle/>
        <a:p>
          <a:endParaRPr lang="en-US"/>
        </a:p>
      </dgm:t>
    </dgm:pt>
    <dgm:pt modelId="{C5A921D5-0184-4521-90E2-B972472DB2A9}">
      <dgm:prSet custT="1"/>
      <dgm:spPr/>
      <dgm:t>
        <a:bodyPr/>
        <a:lstStyle/>
        <a:p>
          <a:r>
            <a:rPr lang="en-US" sz="2400" dirty="0">
              <a:latin typeface="Constantia" panose="02030602050306030303" pitchFamily="18" charset="0"/>
            </a:rPr>
            <a:t>A definition from computer</a:t>
          </a:r>
          <a:r>
            <a:rPr lang="zh-CN" sz="2400" dirty="0">
              <a:latin typeface="Constantia" panose="02030602050306030303" pitchFamily="18" charset="0"/>
            </a:rPr>
            <a:t> </a:t>
          </a:r>
          <a:r>
            <a:rPr lang="en-US" sz="2400" dirty="0">
              <a:latin typeface="Constantia" panose="02030602050306030303" pitchFamily="18" charset="0"/>
            </a:rPr>
            <a:t>system perspective:</a:t>
          </a:r>
        </a:p>
      </dgm:t>
    </dgm:pt>
    <dgm:pt modelId="{D3E23897-9709-4045-8864-2AA1FEC3D4DA}" type="parTrans" cxnId="{0D5F0C8C-EC4D-402E-A2C6-1E4C2CE36951}">
      <dgm:prSet/>
      <dgm:spPr/>
      <dgm:t>
        <a:bodyPr/>
        <a:lstStyle/>
        <a:p>
          <a:endParaRPr lang="en-US"/>
        </a:p>
      </dgm:t>
    </dgm:pt>
    <dgm:pt modelId="{C157DD10-E96C-43F9-89BF-C64683948FC7}" type="sibTrans" cxnId="{0D5F0C8C-EC4D-402E-A2C6-1E4C2CE36951}">
      <dgm:prSet/>
      <dgm:spPr/>
      <dgm:t>
        <a:bodyPr/>
        <a:lstStyle/>
        <a:p>
          <a:endParaRPr lang="en-US"/>
        </a:p>
      </dgm:t>
    </dgm:pt>
    <dgm:pt modelId="{82775CA3-AF84-40C6-BA6E-98CA308F7253}">
      <dgm:prSet/>
      <dgm:spPr/>
      <dgm:t>
        <a:bodyPr/>
        <a:lstStyle/>
        <a:p>
          <a:r>
            <a:rPr lang="en-US" dirty="0">
              <a:latin typeface="Constantia" panose="02030602050306030303" pitchFamily="18" charset="0"/>
            </a:rPr>
            <a:t>“Any</a:t>
          </a:r>
          <a:r>
            <a:rPr lang="zh-CN" dirty="0">
              <a:latin typeface="Constantia" panose="02030602050306030303" pitchFamily="18" charset="0"/>
            </a:rPr>
            <a:t> </a:t>
          </a:r>
          <a:r>
            <a:rPr lang="en-US" dirty="0">
              <a:latin typeface="Constantia" panose="02030602050306030303" pitchFamily="18" charset="0"/>
            </a:rPr>
            <a:t>data</a:t>
          </a:r>
          <a:r>
            <a:rPr lang="zh-CN" dirty="0">
              <a:latin typeface="Constantia" panose="02030602050306030303" pitchFamily="18" charset="0"/>
            </a:rPr>
            <a:t> </a:t>
          </a:r>
          <a:r>
            <a:rPr lang="en-US" dirty="0">
              <a:latin typeface="Constantia" panose="02030602050306030303" pitchFamily="18" charset="0"/>
            </a:rPr>
            <a:t>that</a:t>
          </a:r>
          <a:r>
            <a:rPr lang="zh-CN" dirty="0">
              <a:latin typeface="Constantia" panose="02030602050306030303" pitchFamily="18" charset="0"/>
            </a:rPr>
            <a:t> </a:t>
          </a:r>
          <a:r>
            <a:rPr lang="en-US" dirty="0">
              <a:latin typeface="Constantia" panose="02030602050306030303" pitchFamily="18" charset="0"/>
            </a:rPr>
            <a:t>cannot</a:t>
          </a:r>
          <a:r>
            <a:rPr lang="zh-CN" dirty="0">
              <a:latin typeface="Constantia" panose="02030602050306030303" pitchFamily="18" charset="0"/>
            </a:rPr>
            <a:t> </a:t>
          </a:r>
          <a:r>
            <a:rPr lang="en-US" dirty="0">
              <a:latin typeface="Constantia" panose="02030602050306030303" pitchFamily="18" charset="0"/>
            </a:rPr>
            <a:t>be</a:t>
          </a:r>
          <a:r>
            <a:rPr lang="zh-CN" dirty="0">
              <a:latin typeface="Constantia" panose="02030602050306030303" pitchFamily="18" charset="0"/>
            </a:rPr>
            <a:t> </a:t>
          </a:r>
          <a:r>
            <a:rPr lang="en-US" dirty="0">
              <a:latin typeface="Constantia" panose="02030602050306030303" pitchFamily="18" charset="0"/>
            </a:rPr>
            <a:t>captured,</a:t>
          </a:r>
          <a:r>
            <a:rPr lang="zh-CN" dirty="0">
              <a:latin typeface="Constantia" panose="02030602050306030303" pitchFamily="18" charset="0"/>
            </a:rPr>
            <a:t> </a:t>
          </a:r>
          <a:r>
            <a:rPr lang="en-US" dirty="0">
              <a:latin typeface="Constantia" panose="02030602050306030303" pitchFamily="18" charset="0"/>
            </a:rPr>
            <a:t>managed</a:t>
          </a:r>
          <a:r>
            <a:rPr lang="zh-CN" dirty="0">
              <a:latin typeface="Constantia" panose="02030602050306030303" pitchFamily="18" charset="0"/>
            </a:rPr>
            <a:t> </a:t>
          </a:r>
          <a:r>
            <a:rPr lang="en-US" dirty="0">
              <a:latin typeface="Constantia" panose="02030602050306030303" pitchFamily="18" charset="0"/>
            </a:rPr>
            <a:t>and/or</a:t>
          </a:r>
          <a:r>
            <a:rPr lang="zh-CN" dirty="0">
              <a:latin typeface="Constantia" panose="02030602050306030303" pitchFamily="18" charset="0"/>
            </a:rPr>
            <a:t> </a:t>
          </a:r>
          <a:r>
            <a:rPr lang="en-US" dirty="0">
              <a:latin typeface="Constantia" panose="02030602050306030303" pitchFamily="18" charset="0"/>
            </a:rPr>
            <a:t>processed</a:t>
          </a:r>
          <a:r>
            <a:rPr lang="zh-CN" dirty="0">
              <a:latin typeface="Constantia" panose="02030602050306030303" pitchFamily="18" charset="0"/>
            </a:rPr>
            <a:t> </a:t>
          </a:r>
          <a:r>
            <a:rPr lang="en-US" dirty="0">
              <a:latin typeface="Constantia" panose="02030602050306030303" pitchFamily="18" charset="0"/>
            </a:rPr>
            <a:t>using</a:t>
          </a:r>
          <a:r>
            <a:rPr lang="zh-CN" dirty="0">
              <a:latin typeface="Constantia" panose="02030602050306030303" pitchFamily="18" charset="0"/>
            </a:rPr>
            <a:t> </a:t>
          </a:r>
          <a:r>
            <a:rPr lang="en-US" dirty="0">
              <a:latin typeface="Constantia" panose="02030602050306030303" pitchFamily="18" charset="0"/>
            </a:rPr>
            <a:t>traditional</a:t>
          </a:r>
          <a:r>
            <a:rPr lang="zh-CN" dirty="0">
              <a:latin typeface="Constantia" panose="02030602050306030303" pitchFamily="18" charset="0"/>
            </a:rPr>
            <a:t> </a:t>
          </a:r>
          <a:r>
            <a:rPr lang="en-US" dirty="0">
              <a:latin typeface="Constantia" panose="02030602050306030303" pitchFamily="18" charset="0"/>
            </a:rPr>
            <a:t>data</a:t>
          </a:r>
          <a:r>
            <a:rPr lang="zh-CN" dirty="0">
              <a:latin typeface="Constantia" panose="02030602050306030303" pitchFamily="18" charset="0"/>
            </a:rPr>
            <a:t> </a:t>
          </a:r>
          <a:r>
            <a:rPr lang="en-US" dirty="0">
              <a:latin typeface="Constantia" panose="02030602050306030303" pitchFamily="18" charset="0"/>
            </a:rPr>
            <a:t>management.”</a:t>
          </a:r>
          <a:r>
            <a:rPr lang="zh-CN" dirty="0">
              <a:latin typeface="Constantia" panose="02030602050306030303" pitchFamily="18" charset="0"/>
            </a:rPr>
            <a:t> </a:t>
          </a:r>
          <a:r>
            <a:rPr lang="en-US" dirty="0">
              <a:latin typeface="Constantia" panose="02030602050306030303" pitchFamily="18" charset="0"/>
            </a:rPr>
            <a:t>(IBM).</a:t>
          </a:r>
        </a:p>
      </dgm:t>
    </dgm:pt>
    <dgm:pt modelId="{432DAF3B-4DBB-4C40-99CB-139D4A2F04CC}" type="parTrans" cxnId="{3F919320-53BF-432F-A30C-590D7A4A4136}">
      <dgm:prSet/>
      <dgm:spPr/>
      <dgm:t>
        <a:bodyPr/>
        <a:lstStyle/>
        <a:p>
          <a:endParaRPr lang="en-US"/>
        </a:p>
      </dgm:t>
    </dgm:pt>
    <dgm:pt modelId="{85F38E7C-54F5-482F-BA75-54207D90F8B0}" type="sibTrans" cxnId="{3F919320-53BF-432F-A30C-590D7A4A4136}">
      <dgm:prSet/>
      <dgm:spPr/>
      <dgm:t>
        <a:bodyPr/>
        <a:lstStyle/>
        <a:p>
          <a:endParaRPr lang="en-US"/>
        </a:p>
      </dgm:t>
    </dgm:pt>
    <dgm:pt modelId="{AB54F566-F4C6-6A41-A8CD-493544787FFF}" type="pres">
      <dgm:prSet presAssocID="{52E04C41-9A72-4550-AF78-52EE94DF1103}" presName="linear" presStyleCnt="0">
        <dgm:presLayoutVars>
          <dgm:dir/>
          <dgm:animLvl val="lvl"/>
          <dgm:resizeHandles val="exact"/>
        </dgm:presLayoutVars>
      </dgm:prSet>
      <dgm:spPr/>
    </dgm:pt>
    <dgm:pt modelId="{100003F5-4275-3046-A1E5-908F93390702}" type="pres">
      <dgm:prSet presAssocID="{A274127F-EF3A-44DA-B62E-39CDBFD3FFE2}" presName="parentLin" presStyleCnt="0"/>
      <dgm:spPr/>
    </dgm:pt>
    <dgm:pt modelId="{6AAFEDE6-5EE0-1F4D-9B6C-A4859B0EBFEB}" type="pres">
      <dgm:prSet presAssocID="{A274127F-EF3A-44DA-B62E-39CDBFD3FFE2}" presName="parentLeftMargin" presStyleLbl="node1" presStyleIdx="0" presStyleCnt="2"/>
      <dgm:spPr/>
    </dgm:pt>
    <dgm:pt modelId="{0D7A6136-098F-1D48-95F4-6D9AF0B67BC5}" type="pres">
      <dgm:prSet presAssocID="{A274127F-EF3A-44DA-B62E-39CDBFD3FFE2}" presName="parentText" presStyleLbl="node1" presStyleIdx="0" presStyleCnt="2">
        <dgm:presLayoutVars>
          <dgm:chMax val="0"/>
          <dgm:bulletEnabled val="1"/>
        </dgm:presLayoutVars>
      </dgm:prSet>
      <dgm:spPr/>
    </dgm:pt>
    <dgm:pt modelId="{C060DE7C-C4E5-2148-9844-B7AB5BA735E0}" type="pres">
      <dgm:prSet presAssocID="{A274127F-EF3A-44DA-B62E-39CDBFD3FFE2}" presName="negativeSpace" presStyleCnt="0"/>
      <dgm:spPr/>
    </dgm:pt>
    <dgm:pt modelId="{4B3A5EAC-E4C0-3245-808A-18476FB20F3C}" type="pres">
      <dgm:prSet presAssocID="{A274127F-EF3A-44DA-B62E-39CDBFD3FFE2}" presName="childText" presStyleLbl="conFgAcc1" presStyleIdx="0" presStyleCnt="2">
        <dgm:presLayoutVars>
          <dgm:bulletEnabled val="1"/>
        </dgm:presLayoutVars>
      </dgm:prSet>
      <dgm:spPr/>
    </dgm:pt>
    <dgm:pt modelId="{C580C7B9-9ACB-A14B-B774-12293EAE3AE6}" type="pres">
      <dgm:prSet presAssocID="{5B224D59-D63C-449F-A3A1-7DFA12E4D9B7}" presName="spaceBetweenRectangles" presStyleCnt="0"/>
      <dgm:spPr/>
    </dgm:pt>
    <dgm:pt modelId="{526F8D57-9EF2-3B48-BC5B-CC75070962C0}" type="pres">
      <dgm:prSet presAssocID="{C5A921D5-0184-4521-90E2-B972472DB2A9}" presName="parentLin" presStyleCnt="0"/>
      <dgm:spPr/>
    </dgm:pt>
    <dgm:pt modelId="{F754B102-40F9-B649-8DDA-193D39DD0A82}" type="pres">
      <dgm:prSet presAssocID="{C5A921D5-0184-4521-90E2-B972472DB2A9}" presName="parentLeftMargin" presStyleLbl="node1" presStyleIdx="0" presStyleCnt="2"/>
      <dgm:spPr/>
    </dgm:pt>
    <dgm:pt modelId="{D1B9EFE6-F5C6-1B4B-88CD-585864A7E97E}" type="pres">
      <dgm:prSet presAssocID="{C5A921D5-0184-4521-90E2-B972472DB2A9}" presName="parentText" presStyleLbl="node1" presStyleIdx="1" presStyleCnt="2" custScaleX="96894" custScaleY="144716">
        <dgm:presLayoutVars>
          <dgm:chMax val="0"/>
          <dgm:bulletEnabled val="1"/>
        </dgm:presLayoutVars>
      </dgm:prSet>
      <dgm:spPr/>
    </dgm:pt>
    <dgm:pt modelId="{437C90CD-B7DE-1A43-9AAB-5CB9874181F3}" type="pres">
      <dgm:prSet presAssocID="{C5A921D5-0184-4521-90E2-B972472DB2A9}" presName="negativeSpace" presStyleCnt="0"/>
      <dgm:spPr/>
    </dgm:pt>
    <dgm:pt modelId="{30DC9882-441B-A44A-8B29-C0853E378B34}" type="pres">
      <dgm:prSet presAssocID="{C5A921D5-0184-4521-90E2-B972472DB2A9}" presName="childText" presStyleLbl="conFgAcc1" presStyleIdx="1" presStyleCnt="2">
        <dgm:presLayoutVars>
          <dgm:bulletEnabled val="1"/>
        </dgm:presLayoutVars>
      </dgm:prSet>
      <dgm:spPr/>
    </dgm:pt>
  </dgm:ptLst>
  <dgm:cxnLst>
    <dgm:cxn modelId="{3F919320-53BF-432F-A30C-590D7A4A4136}" srcId="{C5A921D5-0184-4521-90E2-B972472DB2A9}" destId="{82775CA3-AF84-40C6-BA6E-98CA308F7253}" srcOrd="0" destOrd="0" parTransId="{432DAF3B-4DBB-4C40-99CB-139D4A2F04CC}" sibTransId="{85F38E7C-54F5-482F-BA75-54207D90F8B0}"/>
    <dgm:cxn modelId="{A70F5724-2401-EA4D-AB53-4BFBABF1D601}" type="presOf" srcId="{C5A921D5-0184-4521-90E2-B972472DB2A9}" destId="{F754B102-40F9-B649-8DDA-193D39DD0A82}" srcOrd="0" destOrd="0" presId="urn:microsoft.com/office/officeart/2005/8/layout/list1"/>
    <dgm:cxn modelId="{4D6DA828-97C4-3C41-8AE8-1F7067AF1F50}" type="presOf" srcId="{E38C16DC-AD92-4859-9177-730457A4C62B}" destId="{4B3A5EAC-E4C0-3245-808A-18476FB20F3C}" srcOrd="0" destOrd="0" presId="urn:microsoft.com/office/officeart/2005/8/layout/list1"/>
    <dgm:cxn modelId="{5D492F35-7DDB-FB48-86C1-B9054F8E554B}" type="presOf" srcId="{6360D0CE-85DA-4956-835C-4F40A25E70D5}" destId="{4B3A5EAC-E4C0-3245-808A-18476FB20F3C}" srcOrd="0" destOrd="2" presId="urn:microsoft.com/office/officeart/2005/8/layout/list1"/>
    <dgm:cxn modelId="{C3342C3D-F74C-5741-9408-B09FA53ED091}" type="presOf" srcId="{A274127F-EF3A-44DA-B62E-39CDBFD3FFE2}" destId="{6AAFEDE6-5EE0-1F4D-9B6C-A4859B0EBFEB}" srcOrd="0" destOrd="0" presId="urn:microsoft.com/office/officeart/2005/8/layout/list1"/>
    <dgm:cxn modelId="{CF2DCB43-2E79-4BC6-9974-F470E9DFA8A9}" srcId="{A274127F-EF3A-44DA-B62E-39CDBFD3FFE2}" destId="{92A0152F-DCA5-42B1-89F3-F119F5A8FEC9}" srcOrd="1" destOrd="0" parTransId="{D83426CF-B1B9-4CEC-A12F-EE8A9780DC15}" sibTransId="{B5491D45-94E0-43C3-A9DA-4939277FD07B}"/>
    <dgm:cxn modelId="{84CBED5A-5F3C-D842-BDD5-0653085A0816}" type="presOf" srcId="{A274127F-EF3A-44DA-B62E-39CDBFD3FFE2}" destId="{0D7A6136-098F-1D48-95F4-6D9AF0B67BC5}" srcOrd="1" destOrd="0" presId="urn:microsoft.com/office/officeart/2005/8/layout/list1"/>
    <dgm:cxn modelId="{0D5F0C8C-EC4D-402E-A2C6-1E4C2CE36951}" srcId="{52E04C41-9A72-4550-AF78-52EE94DF1103}" destId="{C5A921D5-0184-4521-90E2-B972472DB2A9}" srcOrd="1" destOrd="0" parTransId="{D3E23897-9709-4045-8864-2AA1FEC3D4DA}" sibTransId="{C157DD10-E96C-43F9-89BF-C64683948FC7}"/>
    <dgm:cxn modelId="{2C40598C-9069-964D-8C76-CE29C2527DCE}" type="presOf" srcId="{52E04C41-9A72-4550-AF78-52EE94DF1103}" destId="{AB54F566-F4C6-6A41-A8CD-493544787FFF}" srcOrd="0" destOrd="0" presId="urn:microsoft.com/office/officeart/2005/8/layout/list1"/>
    <dgm:cxn modelId="{C81F14B9-5DA3-4515-BB36-B08EA5AD9CFE}" srcId="{52E04C41-9A72-4550-AF78-52EE94DF1103}" destId="{A274127F-EF3A-44DA-B62E-39CDBFD3FFE2}" srcOrd="0" destOrd="0" parTransId="{90D3906A-288E-452D-B55E-457FDE3583C2}" sibTransId="{5B224D59-D63C-449F-A3A1-7DFA12E4D9B7}"/>
    <dgm:cxn modelId="{422D20BD-D229-41FB-8C8C-E4AC2B75E6BC}" srcId="{A274127F-EF3A-44DA-B62E-39CDBFD3FFE2}" destId="{6360D0CE-85DA-4956-835C-4F40A25E70D5}" srcOrd="2" destOrd="0" parTransId="{B962D409-F417-411F-AC2F-AB06C77FB673}" sibTransId="{C69BF8AA-744E-4C7C-80E2-027D4F11118E}"/>
    <dgm:cxn modelId="{C3514BD0-A8ED-AC49-843D-36B3DEEACE76}" type="presOf" srcId="{C5A921D5-0184-4521-90E2-B972472DB2A9}" destId="{D1B9EFE6-F5C6-1B4B-88CD-585864A7E97E}" srcOrd="1" destOrd="0" presId="urn:microsoft.com/office/officeart/2005/8/layout/list1"/>
    <dgm:cxn modelId="{F71750D9-DCBA-4E66-BC5E-2600563085AE}" srcId="{A274127F-EF3A-44DA-B62E-39CDBFD3FFE2}" destId="{E38C16DC-AD92-4859-9177-730457A4C62B}" srcOrd="0" destOrd="0" parTransId="{901AAEFB-CE39-4A78-84D1-D603E09170B7}" sibTransId="{AA2F233D-FBF0-4650-877C-1FD51A6A84C6}"/>
    <dgm:cxn modelId="{42417EE6-0520-EA47-93B3-8CC8570696E6}" type="presOf" srcId="{92A0152F-DCA5-42B1-89F3-F119F5A8FEC9}" destId="{4B3A5EAC-E4C0-3245-808A-18476FB20F3C}" srcOrd="0" destOrd="1" presId="urn:microsoft.com/office/officeart/2005/8/layout/list1"/>
    <dgm:cxn modelId="{A0D06FFD-A66E-8542-9345-361B511631A2}" type="presOf" srcId="{82775CA3-AF84-40C6-BA6E-98CA308F7253}" destId="{30DC9882-441B-A44A-8B29-C0853E378B34}" srcOrd="0" destOrd="0" presId="urn:microsoft.com/office/officeart/2005/8/layout/list1"/>
    <dgm:cxn modelId="{4A22DACC-0FB6-7A47-996E-8CCF474BFAB6}" type="presParOf" srcId="{AB54F566-F4C6-6A41-A8CD-493544787FFF}" destId="{100003F5-4275-3046-A1E5-908F93390702}" srcOrd="0" destOrd="0" presId="urn:microsoft.com/office/officeart/2005/8/layout/list1"/>
    <dgm:cxn modelId="{3D109654-3B39-3543-867E-C9ACC9D686A4}" type="presParOf" srcId="{100003F5-4275-3046-A1E5-908F93390702}" destId="{6AAFEDE6-5EE0-1F4D-9B6C-A4859B0EBFEB}" srcOrd="0" destOrd="0" presId="urn:microsoft.com/office/officeart/2005/8/layout/list1"/>
    <dgm:cxn modelId="{DED9897F-D434-CD4D-BCA2-CC6923EE6B32}" type="presParOf" srcId="{100003F5-4275-3046-A1E5-908F93390702}" destId="{0D7A6136-098F-1D48-95F4-6D9AF0B67BC5}" srcOrd="1" destOrd="0" presId="urn:microsoft.com/office/officeart/2005/8/layout/list1"/>
    <dgm:cxn modelId="{E5970877-9652-0E4D-9E2B-6934B34D8C23}" type="presParOf" srcId="{AB54F566-F4C6-6A41-A8CD-493544787FFF}" destId="{C060DE7C-C4E5-2148-9844-B7AB5BA735E0}" srcOrd="1" destOrd="0" presId="urn:microsoft.com/office/officeart/2005/8/layout/list1"/>
    <dgm:cxn modelId="{D682E07A-073A-DB42-93B6-DC97EEA5A22C}" type="presParOf" srcId="{AB54F566-F4C6-6A41-A8CD-493544787FFF}" destId="{4B3A5EAC-E4C0-3245-808A-18476FB20F3C}" srcOrd="2" destOrd="0" presId="urn:microsoft.com/office/officeart/2005/8/layout/list1"/>
    <dgm:cxn modelId="{6DED827C-9718-3A44-B8FD-BF5BF9F1D957}" type="presParOf" srcId="{AB54F566-F4C6-6A41-A8CD-493544787FFF}" destId="{C580C7B9-9ACB-A14B-B774-12293EAE3AE6}" srcOrd="3" destOrd="0" presId="urn:microsoft.com/office/officeart/2005/8/layout/list1"/>
    <dgm:cxn modelId="{3F5CF8EC-F611-8A40-81A8-9EF722C1750F}" type="presParOf" srcId="{AB54F566-F4C6-6A41-A8CD-493544787FFF}" destId="{526F8D57-9EF2-3B48-BC5B-CC75070962C0}" srcOrd="4" destOrd="0" presId="urn:microsoft.com/office/officeart/2005/8/layout/list1"/>
    <dgm:cxn modelId="{EB26CBF3-A577-0E43-94C5-21EF4A0BA5A9}" type="presParOf" srcId="{526F8D57-9EF2-3B48-BC5B-CC75070962C0}" destId="{F754B102-40F9-B649-8DDA-193D39DD0A82}" srcOrd="0" destOrd="0" presId="urn:microsoft.com/office/officeart/2005/8/layout/list1"/>
    <dgm:cxn modelId="{EB297F30-B1CD-C74A-ABE3-EA35F658B8DE}" type="presParOf" srcId="{526F8D57-9EF2-3B48-BC5B-CC75070962C0}" destId="{D1B9EFE6-F5C6-1B4B-88CD-585864A7E97E}" srcOrd="1" destOrd="0" presId="urn:microsoft.com/office/officeart/2005/8/layout/list1"/>
    <dgm:cxn modelId="{A2C084AD-1845-CF40-9C49-6C427BDBCED9}" type="presParOf" srcId="{AB54F566-F4C6-6A41-A8CD-493544787FFF}" destId="{437C90CD-B7DE-1A43-9AAB-5CB9874181F3}" srcOrd="5" destOrd="0" presId="urn:microsoft.com/office/officeart/2005/8/layout/list1"/>
    <dgm:cxn modelId="{49148C63-CCA6-D446-B60D-CCE7E0E2D9F6}" type="presParOf" srcId="{AB54F566-F4C6-6A41-A8CD-493544787FFF}" destId="{30DC9882-441B-A44A-8B29-C0853E378B3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5C2EE9-A0BF-4DF9-85C4-8E4F00A6CDB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F8096F15-7A88-458D-BF6E-62BC09A66C91}">
      <dgm:prSet/>
      <dgm:spPr/>
      <dgm:t>
        <a:bodyPr/>
        <a:lstStyle/>
        <a:p>
          <a:r>
            <a:rPr lang="en-US" dirty="0">
              <a:latin typeface="Constantia" panose="02030602050306030303" pitchFamily="18" charset="0"/>
            </a:rPr>
            <a:t>Scale up/vertically </a:t>
          </a:r>
        </a:p>
      </dgm:t>
    </dgm:pt>
    <dgm:pt modelId="{93442C90-A135-4F87-9687-D0D15C2BF0B5}" type="parTrans" cxnId="{9829282F-B851-4FFE-B5EE-EBB3F67E8F95}">
      <dgm:prSet/>
      <dgm:spPr/>
      <dgm:t>
        <a:bodyPr/>
        <a:lstStyle/>
        <a:p>
          <a:endParaRPr lang="en-US"/>
        </a:p>
      </dgm:t>
    </dgm:pt>
    <dgm:pt modelId="{28651EA9-1510-4452-8E77-493773D37CB0}" type="sibTrans" cxnId="{9829282F-B851-4FFE-B5EE-EBB3F67E8F95}">
      <dgm:prSet/>
      <dgm:spPr/>
      <dgm:t>
        <a:bodyPr/>
        <a:lstStyle/>
        <a:p>
          <a:endParaRPr lang="en-US"/>
        </a:p>
      </dgm:t>
    </dgm:pt>
    <dgm:pt modelId="{C6F2836C-7E24-400D-9651-4F03BAD8F15D}">
      <dgm:prSet/>
      <dgm:spPr/>
      <dgm:t>
        <a:bodyPr/>
        <a:lstStyle/>
        <a:p>
          <a:r>
            <a:rPr lang="en-US" dirty="0">
              <a:latin typeface="Constantia" panose="02030602050306030303" pitchFamily="18" charset="0"/>
            </a:rPr>
            <a:t>Add resources to a single machine</a:t>
          </a:r>
        </a:p>
      </dgm:t>
    </dgm:pt>
    <dgm:pt modelId="{826FBBB4-B35B-43EF-A579-2C60D5C41720}" type="parTrans" cxnId="{8B365B6B-3D39-453E-9C64-AFFF8149C6E5}">
      <dgm:prSet/>
      <dgm:spPr/>
      <dgm:t>
        <a:bodyPr/>
        <a:lstStyle/>
        <a:p>
          <a:endParaRPr lang="en-US"/>
        </a:p>
      </dgm:t>
    </dgm:pt>
    <dgm:pt modelId="{A7115DA3-7ED6-4DAD-997E-51E51386AD3D}" type="sibTrans" cxnId="{8B365B6B-3D39-453E-9C64-AFFF8149C6E5}">
      <dgm:prSet/>
      <dgm:spPr/>
      <dgm:t>
        <a:bodyPr/>
        <a:lstStyle/>
        <a:p>
          <a:endParaRPr lang="en-US"/>
        </a:p>
      </dgm:t>
    </dgm:pt>
    <dgm:pt modelId="{C434080E-B257-4D2F-92E0-3D3371F10260}">
      <dgm:prSet/>
      <dgm:spPr/>
      <dgm:t>
        <a:bodyPr/>
        <a:lstStyle/>
        <a:p>
          <a:r>
            <a:rPr lang="en-US" dirty="0">
              <a:latin typeface="Constantia" panose="02030602050306030303" pitchFamily="18" charset="0"/>
            </a:rPr>
            <a:t>e.g. CPU, memory, storage</a:t>
          </a:r>
        </a:p>
      </dgm:t>
    </dgm:pt>
    <dgm:pt modelId="{1F7857A8-681C-4F9F-909B-168C57337F42}" type="parTrans" cxnId="{F6D6CB1D-B6B9-4C45-B6B5-80B99D50537F}">
      <dgm:prSet/>
      <dgm:spPr/>
      <dgm:t>
        <a:bodyPr/>
        <a:lstStyle/>
        <a:p>
          <a:endParaRPr lang="en-US"/>
        </a:p>
      </dgm:t>
    </dgm:pt>
    <dgm:pt modelId="{802BC8F5-BDC7-431D-BB0A-84535661BDD3}" type="sibTrans" cxnId="{F6D6CB1D-B6B9-4C45-B6B5-80B99D50537F}">
      <dgm:prSet/>
      <dgm:spPr/>
      <dgm:t>
        <a:bodyPr/>
        <a:lstStyle/>
        <a:p>
          <a:endParaRPr lang="en-US"/>
        </a:p>
      </dgm:t>
    </dgm:pt>
    <dgm:pt modelId="{458EC634-167E-42E0-AD0D-01C7291578A4}">
      <dgm:prSet/>
      <dgm:spPr/>
      <dgm:t>
        <a:bodyPr/>
        <a:lstStyle/>
        <a:p>
          <a:r>
            <a:rPr lang="en-US" dirty="0">
              <a:latin typeface="Constantia" panose="02030602050306030303" pitchFamily="18" charset="0"/>
            </a:rPr>
            <a:t>Scale out/horizontally</a:t>
          </a:r>
        </a:p>
      </dgm:t>
    </dgm:pt>
    <dgm:pt modelId="{AF1676E6-8DEE-4750-8E60-53EBE1EE0B60}" type="parTrans" cxnId="{F5B46704-3D44-43EC-97EC-687635416132}">
      <dgm:prSet/>
      <dgm:spPr/>
      <dgm:t>
        <a:bodyPr/>
        <a:lstStyle/>
        <a:p>
          <a:endParaRPr lang="en-US"/>
        </a:p>
      </dgm:t>
    </dgm:pt>
    <dgm:pt modelId="{768FEE1B-67E4-4032-8C84-044E3FA68F74}" type="sibTrans" cxnId="{F5B46704-3D44-43EC-97EC-687635416132}">
      <dgm:prSet/>
      <dgm:spPr/>
      <dgm:t>
        <a:bodyPr/>
        <a:lstStyle/>
        <a:p>
          <a:endParaRPr lang="en-US"/>
        </a:p>
      </dgm:t>
    </dgm:pt>
    <dgm:pt modelId="{61C25FC4-64C2-4698-92A1-754641A637E0}">
      <dgm:prSet/>
      <dgm:spPr/>
      <dgm:t>
        <a:bodyPr/>
        <a:lstStyle/>
        <a:p>
          <a:r>
            <a:rPr lang="en-US" dirty="0">
              <a:latin typeface="Constantia" panose="02030602050306030303" pitchFamily="18" charset="0"/>
            </a:rPr>
            <a:t>Add more machines or clusters of machines</a:t>
          </a:r>
        </a:p>
      </dgm:t>
    </dgm:pt>
    <dgm:pt modelId="{8D2E9A0B-A15D-4AFE-A730-48D490EF21E7}" type="parTrans" cxnId="{23D70EC0-2B26-4297-B296-11E1ADF36602}">
      <dgm:prSet/>
      <dgm:spPr/>
      <dgm:t>
        <a:bodyPr/>
        <a:lstStyle/>
        <a:p>
          <a:endParaRPr lang="en-US"/>
        </a:p>
      </dgm:t>
    </dgm:pt>
    <dgm:pt modelId="{F7ABCD1C-EDBB-4FEE-B963-CBE390569AD5}" type="sibTrans" cxnId="{23D70EC0-2B26-4297-B296-11E1ADF36602}">
      <dgm:prSet/>
      <dgm:spPr/>
      <dgm:t>
        <a:bodyPr/>
        <a:lstStyle/>
        <a:p>
          <a:endParaRPr lang="en-US"/>
        </a:p>
      </dgm:t>
    </dgm:pt>
    <dgm:pt modelId="{EDB695AF-1AA0-0A4E-8A3B-5586D59F6CF9}" type="pres">
      <dgm:prSet presAssocID="{DC5C2EE9-A0BF-4DF9-85C4-8E4F00A6CDB8}" presName="linear" presStyleCnt="0">
        <dgm:presLayoutVars>
          <dgm:dir/>
          <dgm:animLvl val="lvl"/>
          <dgm:resizeHandles val="exact"/>
        </dgm:presLayoutVars>
      </dgm:prSet>
      <dgm:spPr/>
    </dgm:pt>
    <dgm:pt modelId="{45C48457-19B3-CA45-B088-CD3E5920F1AA}" type="pres">
      <dgm:prSet presAssocID="{F8096F15-7A88-458D-BF6E-62BC09A66C91}" presName="parentLin" presStyleCnt="0"/>
      <dgm:spPr/>
    </dgm:pt>
    <dgm:pt modelId="{611293C6-0CE7-4346-A625-686976EBD398}" type="pres">
      <dgm:prSet presAssocID="{F8096F15-7A88-458D-BF6E-62BC09A66C91}" presName="parentLeftMargin" presStyleLbl="node1" presStyleIdx="0" presStyleCnt="2"/>
      <dgm:spPr/>
    </dgm:pt>
    <dgm:pt modelId="{B20093AF-7175-BA4C-8ADB-712EECCFC5B1}" type="pres">
      <dgm:prSet presAssocID="{F8096F15-7A88-458D-BF6E-62BC09A66C91}" presName="parentText" presStyleLbl="node1" presStyleIdx="0" presStyleCnt="2">
        <dgm:presLayoutVars>
          <dgm:chMax val="0"/>
          <dgm:bulletEnabled val="1"/>
        </dgm:presLayoutVars>
      </dgm:prSet>
      <dgm:spPr/>
    </dgm:pt>
    <dgm:pt modelId="{747423C3-8A9C-3A4A-8B96-143572BB0917}" type="pres">
      <dgm:prSet presAssocID="{F8096F15-7A88-458D-BF6E-62BC09A66C91}" presName="negativeSpace" presStyleCnt="0"/>
      <dgm:spPr/>
    </dgm:pt>
    <dgm:pt modelId="{08E32932-8BA3-C041-B01B-612597DB41E2}" type="pres">
      <dgm:prSet presAssocID="{F8096F15-7A88-458D-BF6E-62BC09A66C91}" presName="childText" presStyleLbl="conFgAcc1" presStyleIdx="0" presStyleCnt="2">
        <dgm:presLayoutVars>
          <dgm:bulletEnabled val="1"/>
        </dgm:presLayoutVars>
      </dgm:prSet>
      <dgm:spPr/>
    </dgm:pt>
    <dgm:pt modelId="{44F5BF80-2AA5-D946-ADFC-AD9CF02EFF82}" type="pres">
      <dgm:prSet presAssocID="{28651EA9-1510-4452-8E77-493773D37CB0}" presName="spaceBetweenRectangles" presStyleCnt="0"/>
      <dgm:spPr/>
    </dgm:pt>
    <dgm:pt modelId="{91A77B09-092E-164B-8CEB-DB81140DF2F2}" type="pres">
      <dgm:prSet presAssocID="{458EC634-167E-42E0-AD0D-01C7291578A4}" presName="parentLin" presStyleCnt="0"/>
      <dgm:spPr/>
    </dgm:pt>
    <dgm:pt modelId="{4584BA6D-411F-6845-A5E5-44C6BC16DA8E}" type="pres">
      <dgm:prSet presAssocID="{458EC634-167E-42E0-AD0D-01C7291578A4}" presName="parentLeftMargin" presStyleLbl="node1" presStyleIdx="0" presStyleCnt="2"/>
      <dgm:spPr/>
    </dgm:pt>
    <dgm:pt modelId="{6624AA73-2B23-8F43-8D03-68F43358D446}" type="pres">
      <dgm:prSet presAssocID="{458EC634-167E-42E0-AD0D-01C7291578A4}" presName="parentText" presStyleLbl="node1" presStyleIdx="1" presStyleCnt="2">
        <dgm:presLayoutVars>
          <dgm:chMax val="0"/>
          <dgm:bulletEnabled val="1"/>
        </dgm:presLayoutVars>
      </dgm:prSet>
      <dgm:spPr/>
    </dgm:pt>
    <dgm:pt modelId="{6FD75EF8-E510-ED45-8669-DD331712D3A3}" type="pres">
      <dgm:prSet presAssocID="{458EC634-167E-42E0-AD0D-01C7291578A4}" presName="negativeSpace" presStyleCnt="0"/>
      <dgm:spPr/>
    </dgm:pt>
    <dgm:pt modelId="{4C5ADFB5-9915-F848-9AA4-D961072CC545}" type="pres">
      <dgm:prSet presAssocID="{458EC634-167E-42E0-AD0D-01C7291578A4}" presName="childText" presStyleLbl="conFgAcc1" presStyleIdx="1" presStyleCnt="2">
        <dgm:presLayoutVars>
          <dgm:bulletEnabled val="1"/>
        </dgm:presLayoutVars>
      </dgm:prSet>
      <dgm:spPr/>
    </dgm:pt>
  </dgm:ptLst>
  <dgm:cxnLst>
    <dgm:cxn modelId="{F5B46704-3D44-43EC-97EC-687635416132}" srcId="{DC5C2EE9-A0BF-4DF9-85C4-8E4F00A6CDB8}" destId="{458EC634-167E-42E0-AD0D-01C7291578A4}" srcOrd="1" destOrd="0" parTransId="{AF1676E6-8DEE-4750-8E60-53EBE1EE0B60}" sibTransId="{768FEE1B-67E4-4032-8C84-044E3FA68F74}"/>
    <dgm:cxn modelId="{D3A43C12-73C8-C241-9F6E-B91BC46F745D}" type="presOf" srcId="{DC5C2EE9-A0BF-4DF9-85C4-8E4F00A6CDB8}" destId="{EDB695AF-1AA0-0A4E-8A3B-5586D59F6CF9}" srcOrd="0" destOrd="0" presId="urn:microsoft.com/office/officeart/2005/8/layout/list1"/>
    <dgm:cxn modelId="{F6D6CB1D-B6B9-4C45-B6B5-80B99D50537F}" srcId="{F8096F15-7A88-458D-BF6E-62BC09A66C91}" destId="{C434080E-B257-4D2F-92E0-3D3371F10260}" srcOrd="1" destOrd="0" parTransId="{1F7857A8-681C-4F9F-909B-168C57337F42}" sibTransId="{802BC8F5-BDC7-431D-BB0A-84535661BDD3}"/>
    <dgm:cxn modelId="{9829282F-B851-4FFE-B5EE-EBB3F67E8F95}" srcId="{DC5C2EE9-A0BF-4DF9-85C4-8E4F00A6CDB8}" destId="{F8096F15-7A88-458D-BF6E-62BC09A66C91}" srcOrd="0" destOrd="0" parTransId="{93442C90-A135-4F87-9687-D0D15C2BF0B5}" sibTransId="{28651EA9-1510-4452-8E77-493773D37CB0}"/>
    <dgm:cxn modelId="{984B273E-7951-2647-9D4F-B6B3A71BF033}" type="presOf" srcId="{458EC634-167E-42E0-AD0D-01C7291578A4}" destId="{6624AA73-2B23-8F43-8D03-68F43358D446}" srcOrd="1" destOrd="0" presId="urn:microsoft.com/office/officeart/2005/8/layout/list1"/>
    <dgm:cxn modelId="{9C46353F-0D8D-8749-87DB-BC9EFC37F780}" type="presOf" srcId="{61C25FC4-64C2-4698-92A1-754641A637E0}" destId="{4C5ADFB5-9915-F848-9AA4-D961072CC545}" srcOrd="0" destOrd="0" presId="urn:microsoft.com/office/officeart/2005/8/layout/list1"/>
    <dgm:cxn modelId="{A2C04360-7BA7-D946-8CE3-85598A4E1AEB}" type="presOf" srcId="{C6F2836C-7E24-400D-9651-4F03BAD8F15D}" destId="{08E32932-8BA3-C041-B01B-612597DB41E2}" srcOrd="0" destOrd="0" presId="urn:microsoft.com/office/officeart/2005/8/layout/list1"/>
    <dgm:cxn modelId="{BA9C5363-8A62-2841-B24B-DE50C911E5FC}" type="presOf" srcId="{F8096F15-7A88-458D-BF6E-62BC09A66C91}" destId="{611293C6-0CE7-4346-A625-686976EBD398}" srcOrd="0" destOrd="0" presId="urn:microsoft.com/office/officeart/2005/8/layout/list1"/>
    <dgm:cxn modelId="{8B365B6B-3D39-453E-9C64-AFFF8149C6E5}" srcId="{F8096F15-7A88-458D-BF6E-62BC09A66C91}" destId="{C6F2836C-7E24-400D-9651-4F03BAD8F15D}" srcOrd="0" destOrd="0" parTransId="{826FBBB4-B35B-43EF-A579-2C60D5C41720}" sibTransId="{A7115DA3-7ED6-4DAD-997E-51E51386AD3D}"/>
    <dgm:cxn modelId="{00665DA4-7739-454A-934B-81A08D2C8CC4}" type="presOf" srcId="{458EC634-167E-42E0-AD0D-01C7291578A4}" destId="{4584BA6D-411F-6845-A5E5-44C6BC16DA8E}" srcOrd="0" destOrd="0" presId="urn:microsoft.com/office/officeart/2005/8/layout/list1"/>
    <dgm:cxn modelId="{23D70EC0-2B26-4297-B296-11E1ADF36602}" srcId="{458EC634-167E-42E0-AD0D-01C7291578A4}" destId="{61C25FC4-64C2-4698-92A1-754641A637E0}" srcOrd="0" destOrd="0" parTransId="{8D2E9A0B-A15D-4AFE-A730-48D490EF21E7}" sibTransId="{F7ABCD1C-EDBB-4FEE-B963-CBE390569AD5}"/>
    <dgm:cxn modelId="{74C49EDF-E67D-914D-BB55-4398B6F8A003}" type="presOf" srcId="{F8096F15-7A88-458D-BF6E-62BC09A66C91}" destId="{B20093AF-7175-BA4C-8ADB-712EECCFC5B1}" srcOrd="1" destOrd="0" presId="urn:microsoft.com/office/officeart/2005/8/layout/list1"/>
    <dgm:cxn modelId="{ECEB69FD-3B29-9043-AAB7-9790F31DC84D}" type="presOf" srcId="{C434080E-B257-4D2F-92E0-3D3371F10260}" destId="{08E32932-8BA3-C041-B01B-612597DB41E2}" srcOrd="0" destOrd="1" presId="urn:microsoft.com/office/officeart/2005/8/layout/list1"/>
    <dgm:cxn modelId="{763EA664-CD7E-074A-95AC-27DB75AA69B7}" type="presParOf" srcId="{EDB695AF-1AA0-0A4E-8A3B-5586D59F6CF9}" destId="{45C48457-19B3-CA45-B088-CD3E5920F1AA}" srcOrd="0" destOrd="0" presId="urn:microsoft.com/office/officeart/2005/8/layout/list1"/>
    <dgm:cxn modelId="{6058DB3A-1758-FF44-B582-65AC545F06D3}" type="presParOf" srcId="{45C48457-19B3-CA45-B088-CD3E5920F1AA}" destId="{611293C6-0CE7-4346-A625-686976EBD398}" srcOrd="0" destOrd="0" presId="urn:microsoft.com/office/officeart/2005/8/layout/list1"/>
    <dgm:cxn modelId="{DE2E41A8-6EBE-CA4B-8E88-557DB82431BE}" type="presParOf" srcId="{45C48457-19B3-CA45-B088-CD3E5920F1AA}" destId="{B20093AF-7175-BA4C-8ADB-712EECCFC5B1}" srcOrd="1" destOrd="0" presId="urn:microsoft.com/office/officeart/2005/8/layout/list1"/>
    <dgm:cxn modelId="{6F515D58-F3DC-3F44-857C-ACAA27865382}" type="presParOf" srcId="{EDB695AF-1AA0-0A4E-8A3B-5586D59F6CF9}" destId="{747423C3-8A9C-3A4A-8B96-143572BB0917}" srcOrd="1" destOrd="0" presId="urn:microsoft.com/office/officeart/2005/8/layout/list1"/>
    <dgm:cxn modelId="{7F6A2FB5-2146-1A4F-9730-A4D57B5EB597}" type="presParOf" srcId="{EDB695AF-1AA0-0A4E-8A3B-5586D59F6CF9}" destId="{08E32932-8BA3-C041-B01B-612597DB41E2}" srcOrd="2" destOrd="0" presId="urn:microsoft.com/office/officeart/2005/8/layout/list1"/>
    <dgm:cxn modelId="{164374BC-B102-8647-A355-DBA570E82E3A}" type="presParOf" srcId="{EDB695AF-1AA0-0A4E-8A3B-5586D59F6CF9}" destId="{44F5BF80-2AA5-D946-ADFC-AD9CF02EFF82}" srcOrd="3" destOrd="0" presId="urn:microsoft.com/office/officeart/2005/8/layout/list1"/>
    <dgm:cxn modelId="{DE93CE90-1BDE-2243-9773-CD03F2A7F1B5}" type="presParOf" srcId="{EDB695AF-1AA0-0A4E-8A3B-5586D59F6CF9}" destId="{91A77B09-092E-164B-8CEB-DB81140DF2F2}" srcOrd="4" destOrd="0" presId="urn:microsoft.com/office/officeart/2005/8/layout/list1"/>
    <dgm:cxn modelId="{7787A918-A2DE-6A42-9DD8-4431890734CC}" type="presParOf" srcId="{91A77B09-092E-164B-8CEB-DB81140DF2F2}" destId="{4584BA6D-411F-6845-A5E5-44C6BC16DA8E}" srcOrd="0" destOrd="0" presId="urn:microsoft.com/office/officeart/2005/8/layout/list1"/>
    <dgm:cxn modelId="{8D36450E-AC9E-E348-94B5-A6F9778211AC}" type="presParOf" srcId="{91A77B09-092E-164B-8CEB-DB81140DF2F2}" destId="{6624AA73-2B23-8F43-8D03-68F43358D446}" srcOrd="1" destOrd="0" presId="urn:microsoft.com/office/officeart/2005/8/layout/list1"/>
    <dgm:cxn modelId="{9E2D77A7-8707-AC47-9FE1-9D458A653289}" type="presParOf" srcId="{EDB695AF-1AA0-0A4E-8A3B-5586D59F6CF9}" destId="{6FD75EF8-E510-ED45-8669-DD331712D3A3}" srcOrd="5" destOrd="0" presId="urn:microsoft.com/office/officeart/2005/8/layout/list1"/>
    <dgm:cxn modelId="{A522D823-2DEC-0D40-9194-BA9EA6DDEBFC}" type="presParOf" srcId="{EDB695AF-1AA0-0A4E-8A3B-5586D59F6CF9}" destId="{4C5ADFB5-9915-F848-9AA4-D961072CC545}"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4C7E60-0626-AF43-BF0D-891697C4130C}" type="doc">
      <dgm:prSet loTypeId="urn:microsoft.com/office/officeart/2005/8/layout/cycle4" loCatId="" qsTypeId="urn:microsoft.com/office/officeart/2005/8/quickstyle/simple1" qsCatId="simple" csTypeId="urn:microsoft.com/office/officeart/2005/8/colors/colorful1" csCatId="colorful" phldr="1"/>
      <dgm:spPr/>
      <dgm:t>
        <a:bodyPr/>
        <a:lstStyle/>
        <a:p>
          <a:endParaRPr lang="en-US"/>
        </a:p>
      </dgm:t>
    </dgm:pt>
    <dgm:pt modelId="{E7AF16A8-0C34-B841-8E23-701BF5798405}">
      <dgm:prSet phldrT="[Text]" custT="1"/>
      <dgm:spPr/>
      <dgm:t>
        <a:bodyPr lIns="0"/>
        <a:lstStyle/>
        <a:p>
          <a:r>
            <a:rPr lang="en-US" altLang="zh-CN" sz="1900" dirty="0">
              <a:latin typeface="Constantia" charset="0"/>
              <a:ea typeface="Constantia" charset="0"/>
              <a:cs typeface="Constantia" charset="0"/>
            </a:rPr>
            <a:t>Violence</a:t>
          </a:r>
          <a:endParaRPr lang="en-US" sz="1900" dirty="0">
            <a:latin typeface="Constantia" charset="0"/>
            <a:ea typeface="Constantia" charset="0"/>
            <a:cs typeface="Constantia" charset="0"/>
          </a:endParaRPr>
        </a:p>
      </dgm:t>
    </dgm:pt>
    <dgm:pt modelId="{1A55312B-EE53-084A-8A4D-123B941F7F05}" type="parTrans" cxnId="{A76D673B-396A-8740-AAEB-4997CE7127E6}">
      <dgm:prSet/>
      <dgm:spPr/>
      <dgm:t>
        <a:bodyPr/>
        <a:lstStyle/>
        <a:p>
          <a:endParaRPr lang="en-US"/>
        </a:p>
      </dgm:t>
    </dgm:pt>
    <dgm:pt modelId="{CFB100CA-F702-D348-890D-856ACDF373DE}" type="sibTrans" cxnId="{A76D673B-396A-8740-AAEB-4997CE7127E6}">
      <dgm:prSet/>
      <dgm:spPr/>
      <dgm:t>
        <a:bodyPr/>
        <a:lstStyle/>
        <a:p>
          <a:endParaRPr lang="en-US"/>
        </a:p>
      </dgm:t>
    </dgm:pt>
    <dgm:pt modelId="{9601727C-7644-254A-8C25-F4B6DB123B58}">
      <dgm:prSet phldrT="[Text]" custT="1"/>
      <dgm:spPr/>
      <dgm:t>
        <a:bodyPr rIns="0"/>
        <a:lstStyle/>
        <a:p>
          <a:endParaRPr lang="en-US" sz="1900" dirty="0">
            <a:latin typeface="Constantia" charset="0"/>
            <a:ea typeface="Constantia" charset="0"/>
            <a:cs typeface="Constantia" charset="0"/>
          </a:endParaRPr>
        </a:p>
      </dgm:t>
    </dgm:pt>
    <dgm:pt modelId="{AF01876D-6C61-2A41-A7BC-C1E2A3BFE113}" type="parTrans" cxnId="{23050FE6-FFAA-CD4A-84E6-D8228A364D53}">
      <dgm:prSet/>
      <dgm:spPr/>
      <dgm:t>
        <a:bodyPr/>
        <a:lstStyle/>
        <a:p>
          <a:endParaRPr lang="en-US"/>
        </a:p>
      </dgm:t>
    </dgm:pt>
    <dgm:pt modelId="{97F0A641-F82B-ED4C-9423-D974C0A3E7EA}" type="sibTrans" cxnId="{23050FE6-FFAA-CD4A-84E6-D8228A364D53}">
      <dgm:prSet/>
      <dgm:spPr/>
      <dgm:t>
        <a:bodyPr/>
        <a:lstStyle/>
        <a:p>
          <a:endParaRPr lang="en-US"/>
        </a:p>
      </dgm:t>
    </dgm:pt>
    <dgm:pt modelId="{5DC6F780-7652-064F-A6DD-EF6034A6A861}">
      <dgm:prSet phldrT="[Text]" custT="1"/>
      <dgm:spPr/>
      <dgm:t>
        <a:bodyPr lIns="0" tIns="274320" rIns="0"/>
        <a:lstStyle/>
        <a:p>
          <a:r>
            <a:rPr lang="zh-CN" altLang="en-US" sz="1900" dirty="0">
              <a:latin typeface="Constantia" charset="0"/>
              <a:ea typeface="Constantia" charset="0"/>
              <a:cs typeface="Constantia" charset="0"/>
            </a:rPr>
            <a:t>   </a:t>
          </a:r>
          <a:r>
            <a:rPr lang="en-US" altLang="zh-CN" sz="1900" dirty="0">
              <a:latin typeface="Constantia" charset="0"/>
              <a:ea typeface="Constantia" charset="0"/>
              <a:cs typeface="Constantia" charset="0"/>
            </a:rPr>
            <a:t>Intervention</a:t>
          </a:r>
          <a:endParaRPr lang="en-US" sz="1900" dirty="0">
            <a:latin typeface="Constantia" charset="0"/>
            <a:ea typeface="Constantia" charset="0"/>
            <a:cs typeface="Constantia" charset="0"/>
          </a:endParaRPr>
        </a:p>
      </dgm:t>
    </dgm:pt>
    <dgm:pt modelId="{C51D3794-6A2F-184B-A879-D4F8C0699924}" type="parTrans" cxnId="{48D733B1-F9D1-6246-B564-9D1FADCAEE7B}">
      <dgm:prSet/>
      <dgm:spPr/>
      <dgm:t>
        <a:bodyPr/>
        <a:lstStyle/>
        <a:p>
          <a:endParaRPr lang="en-US"/>
        </a:p>
      </dgm:t>
    </dgm:pt>
    <dgm:pt modelId="{148EFA80-FDDD-7D43-A196-BA0EFED0A838}" type="sibTrans" cxnId="{48D733B1-F9D1-6246-B564-9D1FADCAEE7B}">
      <dgm:prSet/>
      <dgm:spPr/>
      <dgm:t>
        <a:bodyPr/>
        <a:lstStyle/>
        <a:p>
          <a:endParaRPr lang="en-US"/>
        </a:p>
      </dgm:t>
    </dgm:pt>
    <dgm:pt modelId="{557C384E-A51F-274B-B266-A4B7E2157D04}">
      <dgm:prSet phldrT="[Text]" custT="1"/>
      <dgm:spPr/>
      <dgm:t>
        <a:bodyPr lIns="0" tIns="274320"/>
        <a:lstStyle/>
        <a:p>
          <a:r>
            <a:rPr lang="en-US" altLang="zh-CN" sz="1900">
              <a:latin typeface="Constantia" charset="0"/>
              <a:ea typeface="Constantia" charset="0"/>
              <a:cs typeface="Constantia" charset="0"/>
            </a:rPr>
            <a:t>Comparative</a:t>
          </a:r>
          <a:endParaRPr lang="en-US" sz="1900" dirty="0">
            <a:latin typeface="Constantia" charset="0"/>
            <a:ea typeface="Constantia" charset="0"/>
            <a:cs typeface="Constantia" charset="0"/>
          </a:endParaRPr>
        </a:p>
      </dgm:t>
    </dgm:pt>
    <dgm:pt modelId="{C0E6B465-3CDE-F943-AF44-BAB53D83FACD}" type="parTrans" cxnId="{3510FCAF-CF56-8F45-9A00-03CB07B693C6}">
      <dgm:prSet/>
      <dgm:spPr/>
      <dgm:t>
        <a:bodyPr/>
        <a:lstStyle/>
        <a:p>
          <a:endParaRPr lang="en-US"/>
        </a:p>
      </dgm:t>
    </dgm:pt>
    <dgm:pt modelId="{057C271F-F960-3044-B4B3-1B6DF627A994}" type="sibTrans" cxnId="{3510FCAF-CF56-8F45-9A00-03CB07B693C6}">
      <dgm:prSet/>
      <dgm:spPr/>
      <dgm:t>
        <a:bodyPr/>
        <a:lstStyle/>
        <a:p>
          <a:endParaRPr lang="en-US"/>
        </a:p>
      </dgm:t>
    </dgm:pt>
    <dgm:pt modelId="{DAD351A1-4E68-8849-BD52-3B7968169BBB}" type="pres">
      <dgm:prSet presAssocID="{E14C7E60-0626-AF43-BF0D-891697C4130C}" presName="cycleMatrixDiagram" presStyleCnt="0">
        <dgm:presLayoutVars>
          <dgm:chMax val="1"/>
          <dgm:dir/>
          <dgm:animLvl val="lvl"/>
          <dgm:resizeHandles val="exact"/>
        </dgm:presLayoutVars>
      </dgm:prSet>
      <dgm:spPr/>
    </dgm:pt>
    <dgm:pt modelId="{E72FC822-ABD9-3746-9C56-DC8C25F443A7}" type="pres">
      <dgm:prSet presAssocID="{E14C7E60-0626-AF43-BF0D-891697C4130C}" presName="children" presStyleCnt="0"/>
      <dgm:spPr/>
    </dgm:pt>
    <dgm:pt modelId="{6DEA0C4B-6FDA-3B4E-A1A9-EE2596359633}" type="pres">
      <dgm:prSet presAssocID="{E14C7E60-0626-AF43-BF0D-891697C4130C}" presName="childPlaceholder" presStyleCnt="0"/>
      <dgm:spPr/>
    </dgm:pt>
    <dgm:pt modelId="{E0E694E8-5CB3-9745-9D86-7E685785D79E}" type="pres">
      <dgm:prSet presAssocID="{E14C7E60-0626-AF43-BF0D-891697C4130C}" presName="circle" presStyleCnt="0"/>
      <dgm:spPr/>
    </dgm:pt>
    <dgm:pt modelId="{F52D01D3-0B78-0C43-B285-DAC0B8E02DF3}" type="pres">
      <dgm:prSet presAssocID="{E14C7E60-0626-AF43-BF0D-891697C4130C}" presName="quadrant1" presStyleLbl="node1" presStyleIdx="0" presStyleCnt="4">
        <dgm:presLayoutVars>
          <dgm:chMax val="1"/>
          <dgm:bulletEnabled val="1"/>
        </dgm:presLayoutVars>
      </dgm:prSet>
      <dgm:spPr/>
    </dgm:pt>
    <dgm:pt modelId="{A4C8498B-950D-F540-BF53-FD3F03E00860}" type="pres">
      <dgm:prSet presAssocID="{E14C7E60-0626-AF43-BF0D-891697C4130C}" presName="quadrant2" presStyleLbl="node1" presStyleIdx="1" presStyleCnt="4">
        <dgm:presLayoutVars>
          <dgm:chMax val="1"/>
          <dgm:bulletEnabled val="1"/>
        </dgm:presLayoutVars>
      </dgm:prSet>
      <dgm:spPr/>
    </dgm:pt>
    <dgm:pt modelId="{68ED036F-FF22-7744-9E9B-A9A152733673}" type="pres">
      <dgm:prSet presAssocID="{E14C7E60-0626-AF43-BF0D-891697C4130C}" presName="quadrant3" presStyleLbl="node1" presStyleIdx="2" presStyleCnt="4">
        <dgm:presLayoutVars>
          <dgm:chMax val="1"/>
          <dgm:bulletEnabled val="1"/>
        </dgm:presLayoutVars>
      </dgm:prSet>
      <dgm:spPr/>
    </dgm:pt>
    <dgm:pt modelId="{7EF927F3-8E24-7F44-8F49-826D6DD3B2E1}" type="pres">
      <dgm:prSet presAssocID="{E14C7E60-0626-AF43-BF0D-891697C4130C}" presName="quadrant4" presStyleLbl="node1" presStyleIdx="3" presStyleCnt="4">
        <dgm:presLayoutVars>
          <dgm:chMax val="1"/>
          <dgm:bulletEnabled val="1"/>
        </dgm:presLayoutVars>
      </dgm:prSet>
      <dgm:spPr/>
    </dgm:pt>
    <dgm:pt modelId="{4E7739C8-2D8C-2A48-B8A1-09386C89CB53}" type="pres">
      <dgm:prSet presAssocID="{E14C7E60-0626-AF43-BF0D-891697C4130C}" presName="quadrantPlaceholder" presStyleCnt="0"/>
      <dgm:spPr/>
    </dgm:pt>
    <dgm:pt modelId="{5C0E72CC-AA01-4749-85B8-1030EF88BDD4}" type="pres">
      <dgm:prSet presAssocID="{E14C7E60-0626-AF43-BF0D-891697C4130C}" presName="center1" presStyleLbl="fgShp" presStyleIdx="0" presStyleCnt="2"/>
      <dgm:spPr/>
    </dgm:pt>
    <dgm:pt modelId="{1EE6ECA1-2723-D243-B487-6F35860607EE}" type="pres">
      <dgm:prSet presAssocID="{E14C7E60-0626-AF43-BF0D-891697C4130C}" presName="center2" presStyleLbl="fgShp" presStyleIdx="1" presStyleCnt="2"/>
      <dgm:spPr/>
    </dgm:pt>
  </dgm:ptLst>
  <dgm:cxnLst>
    <dgm:cxn modelId="{3126F407-22F9-8945-AA6D-434EA68A73AD}" type="presOf" srcId="{557C384E-A51F-274B-B266-A4B7E2157D04}" destId="{7EF927F3-8E24-7F44-8F49-826D6DD3B2E1}" srcOrd="0" destOrd="0" presId="urn:microsoft.com/office/officeart/2005/8/layout/cycle4"/>
    <dgm:cxn modelId="{A76D673B-396A-8740-AAEB-4997CE7127E6}" srcId="{E14C7E60-0626-AF43-BF0D-891697C4130C}" destId="{E7AF16A8-0C34-B841-8E23-701BF5798405}" srcOrd="0" destOrd="0" parTransId="{1A55312B-EE53-084A-8A4D-123B941F7F05}" sibTransId="{CFB100CA-F702-D348-890D-856ACDF373DE}"/>
    <dgm:cxn modelId="{56B1C989-D7C0-A846-8D5C-57BBED00D314}" type="presOf" srcId="{9601727C-7644-254A-8C25-F4B6DB123B58}" destId="{A4C8498B-950D-F540-BF53-FD3F03E00860}" srcOrd="0" destOrd="0" presId="urn:microsoft.com/office/officeart/2005/8/layout/cycle4"/>
    <dgm:cxn modelId="{D0758C96-A081-1F4F-8957-1BBDA2DCB280}" type="presOf" srcId="{5DC6F780-7652-064F-A6DD-EF6034A6A861}" destId="{68ED036F-FF22-7744-9E9B-A9A152733673}" srcOrd="0" destOrd="0" presId="urn:microsoft.com/office/officeart/2005/8/layout/cycle4"/>
    <dgm:cxn modelId="{F9C9E0A2-1301-FF41-8BFF-E1F74FE1071B}" type="presOf" srcId="{E14C7E60-0626-AF43-BF0D-891697C4130C}" destId="{DAD351A1-4E68-8849-BD52-3B7968169BBB}" srcOrd="0" destOrd="0" presId="urn:microsoft.com/office/officeart/2005/8/layout/cycle4"/>
    <dgm:cxn modelId="{3510FCAF-CF56-8F45-9A00-03CB07B693C6}" srcId="{E14C7E60-0626-AF43-BF0D-891697C4130C}" destId="{557C384E-A51F-274B-B266-A4B7E2157D04}" srcOrd="3" destOrd="0" parTransId="{C0E6B465-3CDE-F943-AF44-BAB53D83FACD}" sibTransId="{057C271F-F960-3044-B4B3-1B6DF627A994}"/>
    <dgm:cxn modelId="{48D733B1-F9D1-6246-B564-9D1FADCAEE7B}" srcId="{E14C7E60-0626-AF43-BF0D-891697C4130C}" destId="{5DC6F780-7652-064F-A6DD-EF6034A6A861}" srcOrd="2" destOrd="0" parTransId="{C51D3794-6A2F-184B-A879-D4F8C0699924}" sibTransId="{148EFA80-FDDD-7D43-A196-BA0EFED0A838}"/>
    <dgm:cxn modelId="{5DDE4CBB-C9E3-8546-A8BE-406A464CD5F6}" type="presOf" srcId="{E7AF16A8-0C34-B841-8E23-701BF5798405}" destId="{F52D01D3-0B78-0C43-B285-DAC0B8E02DF3}" srcOrd="0" destOrd="0" presId="urn:microsoft.com/office/officeart/2005/8/layout/cycle4"/>
    <dgm:cxn modelId="{23050FE6-FFAA-CD4A-84E6-D8228A364D53}" srcId="{E14C7E60-0626-AF43-BF0D-891697C4130C}" destId="{9601727C-7644-254A-8C25-F4B6DB123B58}" srcOrd="1" destOrd="0" parTransId="{AF01876D-6C61-2A41-A7BC-C1E2A3BFE113}" sibTransId="{97F0A641-F82B-ED4C-9423-D974C0A3E7EA}"/>
    <dgm:cxn modelId="{699DDAAD-B9D8-1045-B624-B9BAE1FBA1A6}" type="presParOf" srcId="{DAD351A1-4E68-8849-BD52-3B7968169BBB}" destId="{E72FC822-ABD9-3746-9C56-DC8C25F443A7}" srcOrd="0" destOrd="0" presId="urn:microsoft.com/office/officeart/2005/8/layout/cycle4"/>
    <dgm:cxn modelId="{2226C69C-15FF-864B-8BE4-B0EB1B495493}" type="presParOf" srcId="{E72FC822-ABD9-3746-9C56-DC8C25F443A7}" destId="{6DEA0C4B-6FDA-3B4E-A1A9-EE2596359633}" srcOrd="0" destOrd="0" presId="urn:microsoft.com/office/officeart/2005/8/layout/cycle4"/>
    <dgm:cxn modelId="{E88988EC-D5E0-FB42-BF78-7C98033D2F14}" type="presParOf" srcId="{DAD351A1-4E68-8849-BD52-3B7968169BBB}" destId="{E0E694E8-5CB3-9745-9D86-7E685785D79E}" srcOrd="1" destOrd="0" presId="urn:microsoft.com/office/officeart/2005/8/layout/cycle4"/>
    <dgm:cxn modelId="{B0CB9DF3-358E-3F40-BB62-379274795D38}" type="presParOf" srcId="{E0E694E8-5CB3-9745-9D86-7E685785D79E}" destId="{F52D01D3-0B78-0C43-B285-DAC0B8E02DF3}" srcOrd="0" destOrd="0" presId="urn:microsoft.com/office/officeart/2005/8/layout/cycle4"/>
    <dgm:cxn modelId="{663511DB-CE74-B74F-B6EF-5D562704C6DB}" type="presParOf" srcId="{E0E694E8-5CB3-9745-9D86-7E685785D79E}" destId="{A4C8498B-950D-F540-BF53-FD3F03E00860}" srcOrd="1" destOrd="0" presId="urn:microsoft.com/office/officeart/2005/8/layout/cycle4"/>
    <dgm:cxn modelId="{A2F990E9-C7AF-6D4C-9343-776ED885F965}" type="presParOf" srcId="{E0E694E8-5CB3-9745-9D86-7E685785D79E}" destId="{68ED036F-FF22-7744-9E9B-A9A152733673}" srcOrd="2" destOrd="0" presId="urn:microsoft.com/office/officeart/2005/8/layout/cycle4"/>
    <dgm:cxn modelId="{6F51E287-8B9F-864A-AE18-AE9FC873774D}" type="presParOf" srcId="{E0E694E8-5CB3-9745-9D86-7E685785D79E}" destId="{7EF927F3-8E24-7F44-8F49-826D6DD3B2E1}" srcOrd="3" destOrd="0" presId="urn:microsoft.com/office/officeart/2005/8/layout/cycle4"/>
    <dgm:cxn modelId="{D45966AB-CF26-1A43-BA6F-CC075076B8F3}" type="presParOf" srcId="{E0E694E8-5CB3-9745-9D86-7E685785D79E}" destId="{4E7739C8-2D8C-2A48-B8A1-09386C89CB53}" srcOrd="4" destOrd="0" presId="urn:microsoft.com/office/officeart/2005/8/layout/cycle4"/>
    <dgm:cxn modelId="{8E4B227D-C85D-5449-A23C-07E2A43B9241}" type="presParOf" srcId="{DAD351A1-4E68-8849-BD52-3B7968169BBB}" destId="{5C0E72CC-AA01-4749-85B8-1030EF88BDD4}" srcOrd="2" destOrd="0" presId="urn:microsoft.com/office/officeart/2005/8/layout/cycle4"/>
    <dgm:cxn modelId="{F6C2CD83-5D91-974B-A658-F9410042EC9A}" type="presParOf" srcId="{DAD351A1-4E68-8849-BD52-3B7968169BBB}" destId="{1EE6ECA1-2723-D243-B487-6F35860607EE}"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2B979-B759-2148-84DB-1267CD71C250}">
      <dsp:nvSpPr>
        <dsp:cNvPr id="0" name=""/>
        <dsp:cNvSpPr/>
      </dsp:nvSpPr>
      <dsp:spPr>
        <a:xfrm rot="5400000">
          <a:off x="-148590" y="150198"/>
          <a:ext cx="990606" cy="693424"/>
        </a:xfrm>
        <a:prstGeom prst="chevron">
          <a:avLst/>
        </a:prstGeom>
        <a:solidFill>
          <a:srgbClr val="064A81"/>
        </a:solidFill>
        <a:ln w="25400" cap="flat" cmpd="sng" algn="ctr">
          <a:solidFill>
            <a:srgbClr val="064A81">
              <a:alpha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48319"/>
        <a:ext cx="693424" cy="297182"/>
      </dsp:txXfrm>
    </dsp:sp>
    <dsp:sp modelId="{E4D7B5A3-CB9B-D644-9648-54B0661A53A5}">
      <dsp:nvSpPr>
        <dsp:cNvPr id="0" name=""/>
        <dsp:cNvSpPr/>
      </dsp:nvSpPr>
      <dsp:spPr>
        <a:xfrm rot="5400000">
          <a:off x="4507009" y="-3811977"/>
          <a:ext cx="643894" cy="8271063"/>
        </a:xfrm>
        <a:prstGeom prst="round2SameRect">
          <a:avLst/>
        </a:prstGeom>
        <a:solidFill>
          <a:schemeClr val="lt1">
            <a:alpha val="90000"/>
            <a:hueOff val="0"/>
            <a:satOff val="0"/>
            <a:lumOff val="0"/>
            <a:alphaOff val="0"/>
          </a:schemeClr>
        </a:solidFill>
        <a:ln w="25400" cap="flat" cmpd="sng" algn="ctr">
          <a:solidFill>
            <a:srgbClr val="064A81"/>
          </a:solidFill>
          <a:prstDash val="solid"/>
        </a:ln>
        <a:effectLst/>
      </dsp:spPr>
      <dsp:style>
        <a:lnRef idx="2">
          <a:scrgbClr r="0" g="0" b="0"/>
        </a:lnRef>
        <a:fillRef idx="1">
          <a:scrgbClr r="0" g="0" b="0"/>
        </a:fillRef>
        <a:effectRef idx="0">
          <a:scrgbClr r="0" g="0" b="0"/>
        </a:effectRef>
        <a:fontRef idx="minor"/>
      </dsp:style>
    </dsp:sp>
    <dsp:sp modelId="{80937117-197D-044E-B267-50B82FB66FA4}">
      <dsp:nvSpPr>
        <dsp:cNvPr id="0" name=""/>
        <dsp:cNvSpPr/>
      </dsp:nvSpPr>
      <dsp:spPr>
        <a:xfrm rot="5400000">
          <a:off x="-148590" y="1043634"/>
          <a:ext cx="990606" cy="693424"/>
        </a:xfrm>
        <a:prstGeom prst="chevron">
          <a:avLst/>
        </a:prstGeom>
        <a:solidFill>
          <a:srgbClr val="064A81"/>
        </a:solidFill>
        <a:ln w="25400" cap="flat" cmpd="sng" algn="ctr">
          <a:solidFill>
            <a:srgbClr val="064A81">
              <a:alpha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1241755"/>
        <a:ext cx="693424" cy="297182"/>
      </dsp:txXfrm>
    </dsp:sp>
    <dsp:sp modelId="{C85611D6-96B0-C44E-AC32-DF7BB368D3AD}">
      <dsp:nvSpPr>
        <dsp:cNvPr id="0" name=""/>
        <dsp:cNvSpPr/>
      </dsp:nvSpPr>
      <dsp:spPr>
        <a:xfrm rot="5400000">
          <a:off x="4507009" y="-2918541"/>
          <a:ext cx="643894" cy="8271063"/>
        </a:xfrm>
        <a:prstGeom prst="round2SameRect">
          <a:avLst/>
        </a:prstGeom>
        <a:solidFill>
          <a:schemeClr val="lt1">
            <a:alpha val="90000"/>
            <a:hueOff val="0"/>
            <a:satOff val="0"/>
            <a:lumOff val="0"/>
            <a:alphaOff val="0"/>
          </a:schemeClr>
        </a:solidFill>
        <a:ln w="25400" cap="flat" cmpd="sng" algn="ctr">
          <a:solidFill>
            <a:srgbClr val="064A81"/>
          </a:solidFill>
          <a:prstDash val="solid"/>
        </a:ln>
        <a:effectLst/>
      </dsp:spPr>
      <dsp:style>
        <a:lnRef idx="2">
          <a:scrgbClr r="0" g="0" b="0"/>
        </a:lnRef>
        <a:fillRef idx="1">
          <a:scrgbClr r="0" g="0" b="0"/>
        </a:fillRef>
        <a:effectRef idx="0">
          <a:scrgbClr r="0" g="0" b="0"/>
        </a:effectRef>
        <a:fontRef idx="minor"/>
      </dsp:style>
    </dsp:sp>
    <dsp:sp modelId="{58C59FF7-9910-CA4E-82C1-65948B156E24}">
      <dsp:nvSpPr>
        <dsp:cNvPr id="0" name=""/>
        <dsp:cNvSpPr/>
      </dsp:nvSpPr>
      <dsp:spPr>
        <a:xfrm rot="5400000">
          <a:off x="-148590" y="1937069"/>
          <a:ext cx="990606" cy="693424"/>
        </a:xfrm>
        <a:prstGeom prst="chevron">
          <a:avLst/>
        </a:prstGeom>
        <a:solidFill>
          <a:srgbClr val="064A81"/>
        </a:solidFill>
        <a:ln w="25400" cap="flat" cmpd="sng" algn="ctr">
          <a:solidFill>
            <a:srgbClr val="064A81">
              <a:alpha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2135190"/>
        <a:ext cx="693424" cy="297182"/>
      </dsp:txXfrm>
    </dsp:sp>
    <dsp:sp modelId="{4E54F34A-F8E3-6747-B120-D6F0384E64FB}">
      <dsp:nvSpPr>
        <dsp:cNvPr id="0" name=""/>
        <dsp:cNvSpPr/>
      </dsp:nvSpPr>
      <dsp:spPr>
        <a:xfrm rot="5400000">
          <a:off x="4507009" y="-2025105"/>
          <a:ext cx="643894" cy="8271063"/>
        </a:xfrm>
        <a:prstGeom prst="round2SameRect">
          <a:avLst/>
        </a:prstGeom>
        <a:solidFill>
          <a:schemeClr val="lt1">
            <a:alpha val="90000"/>
            <a:hueOff val="0"/>
            <a:satOff val="0"/>
            <a:lumOff val="0"/>
            <a:alphaOff val="0"/>
          </a:schemeClr>
        </a:solidFill>
        <a:ln w="25400" cap="flat" cmpd="sng" algn="ctr">
          <a:solidFill>
            <a:srgbClr val="064A81"/>
          </a:solidFill>
          <a:prstDash val="solid"/>
        </a:ln>
        <a:effectLst/>
      </dsp:spPr>
      <dsp:style>
        <a:lnRef idx="2">
          <a:scrgbClr r="0" g="0" b="0"/>
        </a:lnRef>
        <a:fillRef idx="1">
          <a:scrgbClr r="0" g="0" b="0"/>
        </a:fillRef>
        <a:effectRef idx="0">
          <a:scrgbClr r="0" g="0" b="0"/>
        </a:effectRef>
        <a:fontRef idx="minor"/>
      </dsp:style>
    </dsp:sp>
    <dsp:sp modelId="{648B3C44-8E1F-6E46-A487-FC1AB8C79DB5}">
      <dsp:nvSpPr>
        <dsp:cNvPr id="0" name=""/>
        <dsp:cNvSpPr/>
      </dsp:nvSpPr>
      <dsp:spPr>
        <a:xfrm rot="5400000">
          <a:off x="-148590" y="2830505"/>
          <a:ext cx="990606" cy="693424"/>
        </a:xfrm>
        <a:prstGeom prst="chevron">
          <a:avLst/>
        </a:prstGeom>
        <a:solidFill>
          <a:srgbClr val="064A81"/>
        </a:solidFill>
        <a:ln w="25400" cap="flat" cmpd="sng" algn="ctr">
          <a:solidFill>
            <a:srgbClr val="064A81">
              <a:alpha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028626"/>
        <a:ext cx="693424" cy="297182"/>
      </dsp:txXfrm>
    </dsp:sp>
    <dsp:sp modelId="{3198EFD3-7F46-4647-88D6-75FD9118F7F0}">
      <dsp:nvSpPr>
        <dsp:cNvPr id="0" name=""/>
        <dsp:cNvSpPr/>
      </dsp:nvSpPr>
      <dsp:spPr>
        <a:xfrm rot="5400000">
          <a:off x="4507009" y="-1131670"/>
          <a:ext cx="643894" cy="8271063"/>
        </a:xfrm>
        <a:prstGeom prst="round2SameRect">
          <a:avLst/>
        </a:prstGeom>
        <a:solidFill>
          <a:schemeClr val="lt1">
            <a:alpha val="90000"/>
            <a:hueOff val="0"/>
            <a:satOff val="0"/>
            <a:lumOff val="0"/>
            <a:alphaOff val="0"/>
          </a:schemeClr>
        </a:solidFill>
        <a:ln w="25400" cap="flat" cmpd="sng" algn="ctr">
          <a:solidFill>
            <a:srgbClr val="064A81"/>
          </a:solidFill>
          <a:prstDash val="solid"/>
        </a:ln>
        <a:effectLst/>
      </dsp:spPr>
      <dsp:style>
        <a:lnRef idx="2">
          <a:scrgbClr r="0" g="0" b="0"/>
        </a:lnRef>
        <a:fillRef idx="1">
          <a:scrgbClr r="0" g="0" b="0"/>
        </a:fillRef>
        <a:effectRef idx="0">
          <a:scrgbClr r="0" g="0" b="0"/>
        </a:effectRef>
        <a:fontRef idx="minor"/>
      </dsp:style>
    </dsp:sp>
    <dsp:sp modelId="{C72C6483-FD07-0B4A-9534-58ED2A4B8C60}">
      <dsp:nvSpPr>
        <dsp:cNvPr id="0" name=""/>
        <dsp:cNvSpPr/>
      </dsp:nvSpPr>
      <dsp:spPr>
        <a:xfrm rot="5400000">
          <a:off x="-148590" y="3723941"/>
          <a:ext cx="990606" cy="693424"/>
        </a:xfrm>
        <a:prstGeom prst="chevron">
          <a:avLst/>
        </a:prstGeom>
        <a:solidFill>
          <a:srgbClr val="064A81"/>
        </a:solidFill>
        <a:ln w="25400" cap="flat" cmpd="sng" algn="ctr">
          <a:solidFill>
            <a:srgbClr val="064A81">
              <a:alpha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922062"/>
        <a:ext cx="693424" cy="297182"/>
      </dsp:txXfrm>
    </dsp:sp>
    <dsp:sp modelId="{52040F54-78E0-5945-9E99-5B5B9DED6426}">
      <dsp:nvSpPr>
        <dsp:cNvPr id="0" name=""/>
        <dsp:cNvSpPr/>
      </dsp:nvSpPr>
      <dsp:spPr>
        <a:xfrm rot="5400000">
          <a:off x="4507009" y="-238234"/>
          <a:ext cx="643894" cy="8271063"/>
        </a:xfrm>
        <a:prstGeom prst="round2SameRect">
          <a:avLst/>
        </a:prstGeom>
        <a:solidFill>
          <a:schemeClr val="lt1">
            <a:alpha val="90000"/>
            <a:hueOff val="0"/>
            <a:satOff val="0"/>
            <a:lumOff val="0"/>
            <a:alphaOff val="0"/>
          </a:schemeClr>
        </a:solidFill>
        <a:ln w="25400" cap="flat" cmpd="sng" algn="ctr">
          <a:solidFill>
            <a:srgbClr val="064A81"/>
          </a:solidFill>
          <a:prstDash val="solid"/>
        </a:ln>
        <a:effectLst/>
      </dsp:spPr>
      <dsp:style>
        <a:lnRef idx="2">
          <a:scrgbClr r="0" g="0" b="0"/>
        </a:lnRef>
        <a:fillRef idx="1">
          <a:scrgbClr r="0" g="0" b="0"/>
        </a:fillRef>
        <a:effectRef idx="0">
          <a:scrgbClr r="0" g="0" b="0"/>
        </a:effectRef>
        <a:fontRef idx="minor"/>
      </dsp:style>
    </dsp:sp>
    <dsp:sp modelId="{3A3CF3C2-5809-2147-8EA1-DEC2DE79A68E}">
      <dsp:nvSpPr>
        <dsp:cNvPr id="0" name=""/>
        <dsp:cNvSpPr/>
      </dsp:nvSpPr>
      <dsp:spPr>
        <a:xfrm rot="5400000">
          <a:off x="-148590" y="4617377"/>
          <a:ext cx="990606" cy="693424"/>
        </a:xfrm>
        <a:prstGeom prst="chevron">
          <a:avLst/>
        </a:prstGeom>
        <a:solidFill>
          <a:srgbClr val="064A81"/>
        </a:solidFill>
        <a:ln w="25400" cap="flat" cmpd="sng" algn="ctr">
          <a:solidFill>
            <a:srgbClr val="064A81">
              <a:alpha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4815498"/>
        <a:ext cx="693424" cy="297182"/>
      </dsp:txXfrm>
    </dsp:sp>
    <dsp:sp modelId="{C1A74968-6DDC-244C-97C5-F52E35ABE82E}">
      <dsp:nvSpPr>
        <dsp:cNvPr id="0" name=""/>
        <dsp:cNvSpPr/>
      </dsp:nvSpPr>
      <dsp:spPr>
        <a:xfrm rot="5400000">
          <a:off x="4507009" y="655201"/>
          <a:ext cx="643894" cy="8271063"/>
        </a:xfrm>
        <a:prstGeom prst="round2SameRect">
          <a:avLst/>
        </a:prstGeom>
        <a:solidFill>
          <a:schemeClr val="lt1">
            <a:alpha val="90000"/>
            <a:hueOff val="0"/>
            <a:satOff val="0"/>
            <a:lumOff val="0"/>
            <a:alphaOff val="0"/>
          </a:schemeClr>
        </a:solidFill>
        <a:ln w="25400" cap="flat" cmpd="sng" algn="ctr">
          <a:solidFill>
            <a:srgbClr val="064A81"/>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A5EAC-E4C0-3245-808A-18476FB20F3C}">
      <dsp:nvSpPr>
        <dsp:cNvPr id="0" name=""/>
        <dsp:cNvSpPr/>
      </dsp:nvSpPr>
      <dsp:spPr>
        <a:xfrm>
          <a:off x="0" y="343954"/>
          <a:ext cx="7886700" cy="1885275"/>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2096" tIns="437388" rIns="61209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tantia" panose="02030602050306030303" pitchFamily="18" charset="0"/>
            </a:rPr>
            <a:t>A data set of several terabytes </a:t>
          </a:r>
        </a:p>
        <a:p>
          <a:pPr marL="228600" lvl="1" indent="-228600" algn="l" defTabSz="933450">
            <a:lnSpc>
              <a:spcPct val="90000"/>
            </a:lnSpc>
            <a:spcBef>
              <a:spcPct val="0"/>
            </a:spcBef>
            <a:spcAft>
              <a:spcPct val="15000"/>
            </a:spcAft>
            <a:buChar char="•"/>
          </a:pPr>
          <a:r>
            <a:rPr lang="en-US" sz="2100" kern="1200" dirty="0">
              <a:latin typeface="Constantia" panose="02030602050306030303" pitchFamily="18" charset="0"/>
            </a:rPr>
            <a:t>Many people are using significantly smaller data sets with great results</a:t>
          </a:r>
        </a:p>
        <a:p>
          <a:pPr marL="228600" lvl="1" indent="-228600" algn="l" defTabSz="933450">
            <a:lnSpc>
              <a:spcPct val="90000"/>
            </a:lnSpc>
            <a:spcBef>
              <a:spcPct val="0"/>
            </a:spcBef>
            <a:spcAft>
              <a:spcPct val="15000"/>
            </a:spcAft>
            <a:buChar char="•"/>
          </a:pPr>
          <a:r>
            <a:rPr lang="is-IS" sz="2100" kern="1200" dirty="0">
              <a:latin typeface="Constantia" panose="02030602050306030303" pitchFamily="18" charset="0"/>
            </a:rPr>
            <a:t>…</a:t>
          </a:r>
          <a:endParaRPr lang="en-US" sz="2100" kern="1200" dirty="0">
            <a:latin typeface="Constantia" panose="02030602050306030303" pitchFamily="18" charset="0"/>
          </a:endParaRPr>
        </a:p>
      </dsp:txBody>
      <dsp:txXfrm>
        <a:off x="0" y="343954"/>
        <a:ext cx="7886700" cy="1885275"/>
      </dsp:txXfrm>
    </dsp:sp>
    <dsp:sp modelId="{0D7A6136-098F-1D48-95F4-6D9AF0B67BC5}">
      <dsp:nvSpPr>
        <dsp:cNvPr id="0" name=""/>
        <dsp:cNvSpPr/>
      </dsp:nvSpPr>
      <dsp:spPr>
        <a:xfrm>
          <a:off x="394335" y="33994"/>
          <a:ext cx="5520690" cy="6199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onstantia" panose="02030602050306030303" pitchFamily="18" charset="0"/>
            </a:rPr>
            <a:t>“Big data” is a very subjective term</a:t>
          </a:r>
        </a:p>
      </dsp:txBody>
      <dsp:txXfrm>
        <a:off x="424597" y="64256"/>
        <a:ext cx="5460166" cy="559396"/>
      </dsp:txXfrm>
    </dsp:sp>
    <dsp:sp modelId="{30DC9882-441B-A44A-8B29-C0853E378B34}">
      <dsp:nvSpPr>
        <dsp:cNvPr id="0" name=""/>
        <dsp:cNvSpPr/>
      </dsp:nvSpPr>
      <dsp:spPr>
        <a:xfrm>
          <a:off x="0" y="2929793"/>
          <a:ext cx="7886700" cy="11907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2096" tIns="437388" rIns="61209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tantia" panose="02030602050306030303" pitchFamily="18" charset="0"/>
            </a:rPr>
            <a:t>“Any</a:t>
          </a:r>
          <a:r>
            <a:rPr lang="zh-CN" sz="2100" kern="1200" dirty="0">
              <a:latin typeface="Constantia" panose="02030602050306030303" pitchFamily="18" charset="0"/>
            </a:rPr>
            <a:t> </a:t>
          </a:r>
          <a:r>
            <a:rPr lang="en-US" sz="2100" kern="1200" dirty="0">
              <a:latin typeface="Constantia" panose="02030602050306030303" pitchFamily="18" charset="0"/>
            </a:rPr>
            <a:t>data</a:t>
          </a:r>
          <a:r>
            <a:rPr lang="zh-CN" sz="2100" kern="1200" dirty="0">
              <a:latin typeface="Constantia" panose="02030602050306030303" pitchFamily="18" charset="0"/>
            </a:rPr>
            <a:t> </a:t>
          </a:r>
          <a:r>
            <a:rPr lang="en-US" sz="2100" kern="1200" dirty="0">
              <a:latin typeface="Constantia" panose="02030602050306030303" pitchFamily="18" charset="0"/>
            </a:rPr>
            <a:t>that</a:t>
          </a:r>
          <a:r>
            <a:rPr lang="zh-CN" sz="2100" kern="1200" dirty="0">
              <a:latin typeface="Constantia" panose="02030602050306030303" pitchFamily="18" charset="0"/>
            </a:rPr>
            <a:t> </a:t>
          </a:r>
          <a:r>
            <a:rPr lang="en-US" sz="2100" kern="1200" dirty="0">
              <a:latin typeface="Constantia" panose="02030602050306030303" pitchFamily="18" charset="0"/>
            </a:rPr>
            <a:t>cannot</a:t>
          </a:r>
          <a:r>
            <a:rPr lang="zh-CN" sz="2100" kern="1200" dirty="0">
              <a:latin typeface="Constantia" panose="02030602050306030303" pitchFamily="18" charset="0"/>
            </a:rPr>
            <a:t> </a:t>
          </a:r>
          <a:r>
            <a:rPr lang="en-US" sz="2100" kern="1200" dirty="0">
              <a:latin typeface="Constantia" panose="02030602050306030303" pitchFamily="18" charset="0"/>
            </a:rPr>
            <a:t>be</a:t>
          </a:r>
          <a:r>
            <a:rPr lang="zh-CN" sz="2100" kern="1200" dirty="0">
              <a:latin typeface="Constantia" panose="02030602050306030303" pitchFamily="18" charset="0"/>
            </a:rPr>
            <a:t> </a:t>
          </a:r>
          <a:r>
            <a:rPr lang="en-US" sz="2100" kern="1200" dirty="0">
              <a:latin typeface="Constantia" panose="02030602050306030303" pitchFamily="18" charset="0"/>
            </a:rPr>
            <a:t>captured,</a:t>
          </a:r>
          <a:r>
            <a:rPr lang="zh-CN" sz="2100" kern="1200" dirty="0">
              <a:latin typeface="Constantia" panose="02030602050306030303" pitchFamily="18" charset="0"/>
            </a:rPr>
            <a:t> </a:t>
          </a:r>
          <a:r>
            <a:rPr lang="en-US" sz="2100" kern="1200" dirty="0">
              <a:latin typeface="Constantia" panose="02030602050306030303" pitchFamily="18" charset="0"/>
            </a:rPr>
            <a:t>managed</a:t>
          </a:r>
          <a:r>
            <a:rPr lang="zh-CN" sz="2100" kern="1200" dirty="0">
              <a:latin typeface="Constantia" panose="02030602050306030303" pitchFamily="18" charset="0"/>
            </a:rPr>
            <a:t> </a:t>
          </a:r>
          <a:r>
            <a:rPr lang="en-US" sz="2100" kern="1200" dirty="0">
              <a:latin typeface="Constantia" panose="02030602050306030303" pitchFamily="18" charset="0"/>
            </a:rPr>
            <a:t>and/or</a:t>
          </a:r>
          <a:r>
            <a:rPr lang="zh-CN" sz="2100" kern="1200" dirty="0">
              <a:latin typeface="Constantia" panose="02030602050306030303" pitchFamily="18" charset="0"/>
            </a:rPr>
            <a:t> </a:t>
          </a:r>
          <a:r>
            <a:rPr lang="en-US" sz="2100" kern="1200" dirty="0">
              <a:latin typeface="Constantia" panose="02030602050306030303" pitchFamily="18" charset="0"/>
            </a:rPr>
            <a:t>processed</a:t>
          </a:r>
          <a:r>
            <a:rPr lang="zh-CN" sz="2100" kern="1200" dirty="0">
              <a:latin typeface="Constantia" panose="02030602050306030303" pitchFamily="18" charset="0"/>
            </a:rPr>
            <a:t> </a:t>
          </a:r>
          <a:r>
            <a:rPr lang="en-US" sz="2100" kern="1200" dirty="0">
              <a:latin typeface="Constantia" panose="02030602050306030303" pitchFamily="18" charset="0"/>
            </a:rPr>
            <a:t>using</a:t>
          </a:r>
          <a:r>
            <a:rPr lang="zh-CN" sz="2100" kern="1200" dirty="0">
              <a:latin typeface="Constantia" panose="02030602050306030303" pitchFamily="18" charset="0"/>
            </a:rPr>
            <a:t> </a:t>
          </a:r>
          <a:r>
            <a:rPr lang="en-US" sz="2100" kern="1200" dirty="0">
              <a:latin typeface="Constantia" panose="02030602050306030303" pitchFamily="18" charset="0"/>
            </a:rPr>
            <a:t>traditional</a:t>
          </a:r>
          <a:r>
            <a:rPr lang="zh-CN" sz="2100" kern="1200" dirty="0">
              <a:latin typeface="Constantia" panose="02030602050306030303" pitchFamily="18" charset="0"/>
            </a:rPr>
            <a:t> </a:t>
          </a:r>
          <a:r>
            <a:rPr lang="en-US" sz="2100" kern="1200" dirty="0">
              <a:latin typeface="Constantia" panose="02030602050306030303" pitchFamily="18" charset="0"/>
            </a:rPr>
            <a:t>data</a:t>
          </a:r>
          <a:r>
            <a:rPr lang="zh-CN" sz="2100" kern="1200" dirty="0">
              <a:latin typeface="Constantia" panose="02030602050306030303" pitchFamily="18" charset="0"/>
            </a:rPr>
            <a:t> </a:t>
          </a:r>
          <a:r>
            <a:rPr lang="en-US" sz="2100" kern="1200" dirty="0">
              <a:latin typeface="Constantia" panose="02030602050306030303" pitchFamily="18" charset="0"/>
            </a:rPr>
            <a:t>management.”</a:t>
          </a:r>
          <a:r>
            <a:rPr lang="zh-CN" sz="2100" kern="1200" dirty="0">
              <a:latin typeface="Constantia" panose="02030602050306030303" pitchFamily="18" charset="0"/>
            </a:rPr>
            <a:t> </a:t>
          </a:r>
          <a:r>
            <a:rPr lang="en-US" sz="2100" kern="1200" dirty="0">
              <a:latin typeface="Constantia" panose="02030602050306030303" pitchFamily="18" charset="0"/>
            </a:rPr>
            <a:t>(IBM).</a:t>
          </a:r>
        </a:p>
      </dsp:txBody>
      <dsp:txXfrm>
        <a:off x="0" y="2929793"/>
        <a:ext cx="7886700" cy="1190700"/>
      </dsp:txXfrm>
    </dsp:sp>
    <dsp:sp modelId="{D1B9EFE6-F5C6-1B4B-88CD-585864A7E97E}">
      <dsp:nvSpPr>
        <dsp:cNvPr id="0" name=""/>
        <dsp:cNvSpPr/>
      </dsp:nvSpPr>
      <dsp:spPr>
        <a:xfrm>
          <a:off x="394335" y="2342629"/>
          <a:ext cx="5349217" cy="897123"/>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onstantia" panose="02030602050306030303" pitchFamily="18" charset="0"/>
            </a:rPr>
            <a:t>A definition from computer</a:t>
          </a:r>
          <a:r>
            <a:rPr lang="zh-CN" sz="2400" kern="1200" dirty="0">
              <a:latin typeface="Constantia" panose="02030602050306030303" pitchFamily="18" charset="0"/>
            </a:rPr>
            <a:t> </a:t>
          </a:r>
          <a:r>
            <a:rPr lang="en-US" sz="2400" kern="1200" dirty="0">
              <a:latin typeface="Constantia" panose="02030602050306030303" pitchFamily="18" charset="0"/>
            </a:rPr>
            <a:t>system perspective:</a:t>
          </a:r>
        </a:p>
      </dsp:txBody>
      <dsp:txXfrm>
        <a:off x="438129" y="2386423"/>
        <a:ext cx="5261629" cy="8095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32932-8BA3-C041-B01B-612597DB41E2}">
      <dsp:nvSpPr>
        <dsp:cNvPr id="0" name=""/>
        <dsp:cNvSpPr/>
      </dsp:nvSpPr>
      <dsp:spPr>
        <a:xfrm>
          <a:off x="0" y="1260838"/>
          <a:ext cx="4885203" cy="18112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146" tIns="520700" rIns="379146"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Constantia" panose="02030602050306030303" pitchFamily="18" charset="0"/>
            </a:rPr>
            <a:t>Add resources to a single machine</a:t>
          </a:r>
        </a:p>
        <a:p>
          <a:pPr marL="228600" lvl="1" indent="-228600" algn="l" defTabSz="1111250">
            <a:lnSpc>
              <a:spcPct val="90000"/>
            </a:lnSpc>
            <a:spcBef>
              <a:spcPct val="0"/>
            </a:spcBef>
            <a:spcAft>
              <a:spcPct val="15000"/>
            </a:spcAft>
            <a:buChar char="•"/>
          </a:pPr>
          <a:r>
            <a:rPr lang="en-US" sz="2500" kern="1200" dirty="0">
              <a:latin typeface="Constantia" panose="02030602050306030303" pitchFamily="18" charset="0"/>
            </a:rPr>
            <a:t>e.g. CPU, memory, storage</a:t>
          </a:r>
        </a:p>
      </dsp:txBody>
      <dsp:txXfrm>
        <a:off x="0" y="1260838"/>
        <a:ext cx="4885203" cy="1811250"/>
      </dsp:txXfrm>
    </dsp:sp>
    <dsp:sp modelId="{B20093AF-7175-BA4C-8ADB-712EECCFC5B1}">
      <dsp:nvSpPr>
        <dsp:cNvPr id="0" name=""/>
        <dsp:cNvSpPr/>
      </dsp:nvSpPr>
      <dsp:spPr>
        <a:xfrm>
          <a:off x="244260" y="891838"/>
          <a:ext cx="3419642" cy="738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254" tIns="0" rIns="129254"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Constantia" panose="02030602050306030303" pitchFamily="18" charset="0"/>
            </a:rPr>
            <a:t>Scale up/vertically </a:t>
          </a:r>
        </a:p>
      </dsp:txBody>
      <dsp:txXfrm>
        <a:off x="280286" y="927864"/>
        <a:ext cx="3347590" cy="665948"/>
      </dsp:txXfrm>
    </dsp:sp>
    <dsp:sp modelId="{4C5ADFB5-9915-F848-9AA4-D961072CC545}">
      <dsp:nvSpPr>
        <dsp:cNvPr id="0" name=""/>
        <dsp:cNvSpPr/>
      </dsp:nvSpPr>
      <dsp:spPr>
        <a:xfrm>
          <a:off x="0" y="3576088"/>
          <a:ext cx="4885203" cy="141750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146" tIns="520700" rIns="379146"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Constantia" panose="02030602050306030303" pitchFamily="18" charset="0"/>
            </a:rPr>
            <a:t>Add more machines or clusters of machines</a:t>
          </a:r>
        </a:p>
      </dsp:txBody>
      <dsp:txXfrm>
        <a:off x="0" y="3576088"/>
        <a:ext cx="4885203" cy="1417500"/>
      </dsp:txXfrm>
    </dsp:sp>
    <dsp:sp modelId="{6624AA73-2B23-8F43-8D03-68F43358D446}">
      <dsp:nvSpPr>
        <dsp:cNvPr id="0" name=""/>
        <dsp:cNvSpPr/>
      </dsp:nvSpPr>
      <dsp:spPr>
        <a:xfrm>
          <a:off x="244260" y="3207088"/>
          <a:ext cx="3419642" cy="738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254" tIns="0" rIns="129254"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Constantia" panose="02030602050306030303" pitchFamily="18" charset="0"/>
            </a:rPr>
            <a:t>Scale out/horizontally</a:t>
          </a:r>
        </a:p>
      </dsp:txBody>
      <dsp:txXfrm>
        <a:off x="280286" y="3243114"/>
        <a:ext cx="3347590"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D01D3-0B78-0C43-B285-DAC0B8E02DF3}">
      <dsp:nvSpPr>
        <dsp:cNvPr id="0" name=""/>
        <dsp:cNvSpPr/>
      </dsp:nvSpPr>
      <dsp:spPr>
        <a:xfrm>
          <a:off x="1542191" y="284854"/>
          <a:ext cx="2163895" cy="2163895"/>
        </a:xfrm>
        <a:prstGeom prst="pieWedg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5128" rIns="135128" bIns="135128"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Constantia" charset="0"/>
              <a:ea typeface="Constantia" charset="0"/>
              <a:cs typeface="Constantia" charset="0"/>
            </a:rPr>
            <a:t>Violence</a:t>
          </a:r>
          <a:endParaRPr lang="en-US" sz="1900" kern="1200" dirty="0">
            <a:latin typeface="Constantia" charset="0"/>
            <a:ea typeface="Constantia" charset="0"/>
            <a:cs typeface="Constantia" charset="0"/>
          </a:endParaRPr>
        </a:p>
      </dsp:txBody>
      <dsp:txXfrm>
        <a:off x="2175981" y="918644"/>
        <a:ext cx="1530105" cy="1530105"/>
      </dsp:txXfrm>
    </dsp:sp>
    <dsp:sp modelId="{A4C8498B-950D-F540-BF53-FD3F03E00860}">
      <dsp:nvSpPr>
        <dsp:cNvPr id="0" name=""/>
        <dsp:cNvSpPr/>
      </dsp:nvSpPr>
      <dsp:spPr>
        <a:xfrm rot="5400000">
          <a:off x="3806036" y="284854"/>
          <a:ext cx="2163895" cy="2163895"/>
        </a:xfrm>
        <a:prstGeom prst="pieWedg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0" bIns="135128" numCol="1" spcCol="1270" anchor="ctr" anchorCtr="0">
          <a:noAutofit/>
        </a:bodyPr>
        <a:lstStyle/>
        <a:p>
          <a:pPr marL="0" lvl="0" indent="0" algn="ctr" defTabSz="844550">
            <a:lnSpc>
              <a:spcPct val="90000"/>
            </a:lnSpc>
            <a:spcBef>
              <a:spcPct val="0"/>
            </a:spcBef>
            <a:spcAft>
              <a:spcPct val="35000"/>
            </a:spcAft>
            <a:buNone/>
          </a:pPr>
          <a:endParaRPr lang="en-US" sz="1900" kern="1200" dirty="0">
            <a:latin typeface="Constantia" charset="0"/>
            <a:ea typeface="Constantia" charset="0"/>
            <a:cs typeface="Constantia" charset="0"/>
          </a:endParaRPr>
        </a:p>
      </dsp:txBody>
      <dsp:txXfrm rot="-5400000">
        <a:off x="3806036" y="918644"/>
        <a:ext cx="1530105" cy="1530105"/>
      </dsp:txXfrm>
    </dsp:sp>
    <dsp:sp modelId="{68ED036F-FF22-7744-9E9B-A9A152733673}">
      <dsp:nvSpPr>
        <dsp:cNvPr id="0" name=""/>
        <dsp:cNvSpPr/>
      </dsp:nvSpPr>
      <dsp:spPr>
        <a:xfrm rot="10800000">
          <a:off x="3806036" y="2548699"/>
          <a:ext cx="2163895" cy="2163895"/>
        </a:xfrm>
        <a:prstGeom prst="pieWedg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4320" rIns="0" bIns="135128"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Constantia" charset="0"/>
              <a:ea typeface="Constantia" charset="0"/>
              <a:cs typeface="Constantia" charset="0"/>
            </a:rPr>
            <a:t>   </a:t>
          </a:r>
          <a:r>
            <a:rPr lang="en-US" altLang="zh-CN" sz="1900" kern="1200" dirty="0">
              <a:latin typeface="Constantia" charset="0"/>
              <a:ea typeface="Constantia" charset="0"/>
              <a:cs typeface="Constantia" charset="0"/>
            </a:rPr>
            <a:t>Intervention</a:t>
          </a:r>
          <a:endParaRPr lang="en-US" sz="1900" kern="1200" dirty="0">
            <a:latin typeface="Constantia" charset="0"/>
            <a:ea typeface="Constantia" charset="0"/>
            <a:cs typeface="Constantia" charset="0"/>
          </a:endParaRPr>
        </a:p>
      </dsp:txBody>
      <dsp:txXfrm rot="10800000">
        <a:off x="3806036" y="2548699"/>
        <a:ext cx="1530105" cy="1530105"/>
      </dsp:txXfrm>
    </dsp:sp>
    <dsp:sp modelId="{7EF927F3-8E24-7F44-8F49-826D6DD3B2E1}">
      <dsp:nvSpPr>
        <dsp:cNvPr id="0" name=""/>
        <dsp:cNvSpPr/>
      </dsp:nvSpPr>
      <dsp:spPr>
        <a:xfrm rot="16200000">
          <a:off x="1542191" y="2548699"/>
          <a:ext cx="2163895" cy="2163895"/>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4320" rIns="135128" bIns="135128" numCol="1" spcCol="1270" anchor="ctr" anchorCtr="0">
          <a:noAutofit/>
        </a:bodyPr>
        <a:lstStyle/>
        <a:p>
          <a:pPr marL="0" lvl="0" indent="0" algn="ctr" defTabSz="844550">
            <a:lnSpc>
              <a:spcPct val="90000"/>
            </a:lnSpc>
            <a:spcBef>
              <a:spcPct val="0"/>
            </a:spcBef>
            <a:spcAft>
              <a:spcPct val="35000"/>
            </a:spcAft>
            <a:buNone/>
          </a:pPr>
          <a:r>
            <a:rPr lang="en-US" altLang="zh-CN" sz="1900" kern="1200">
              <a:latin typeface="Constantia" charset="0"/>
              <a:ea typeface="Constantia" charset="0"/>
              <a:cs typeface="Constantia" charset="0"/>
            </a:rPr>
            <a:t>Comparative</a:t>
          </a:r>
          <a:endParaRPr lang="en-US" sz="1900" kern="1200" dirty="0">
            <a:latin typeface="Constantia" charset="0"/>
            <a:ea typeface="Constantia" charset="0"/>
            <a:cs typeface="Constantia" charset="0"/>
          </a:endParaRPr>
        </a:p>
      </dsp:txBody>
      <dsp:txXfrm rot="5400000">
        <a:off x="2175981" y="2548699"/>
        <a:ext cx="1530105" cy="1530105"/>
      </dsp:txXfrm>
    </dsp:sp>
    <dsp:sp modelId="{5C0E72CC-AA01-4749-85B8-1030EF88BDD4}">
      <dsp:nvSpPr>
        <dsp:cNvPr id="0" name=""/>
        <dsp:cNvSpPr/>
      </dsp:nvSpPr>
      <dsp:spPr>
        <a:xfrm>
          <a:off x="3382502" y="2048954"/>
          <a:ext cx="747118" cy="649668"/>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E6ECA1-2723-D243-B487-6F35860607EE}">
      <dsp:nvSpPr>
        <dsp:cNvPr id="0" name=""/>
        <dsp:cNvSpPr/>
      </dsp:nvSpPr>
      <dsp:spPr>
        <a:xfrm rot="10800000">
          <a:off x="3382502" y="2298827"/>
          <a:ext cx="747118" cy="649668"/>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96C49-F3EF-4245-AEB0-6E47D5ED9E07}" type="datetimeFigureOut">
              <a:rPr lang="en-US" smtClean="0"/>
              <a:t>5/29/19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2EF1C-8A29-2B4C-86AE-812008361486}" type="slidenum">
              <a:rPr lang="en-US" smtClean="0"/>
              <a:t>‹#›</a:t>
            </a:fld>
            <a:endParaRPr lang="en-US"/>
          </a:p>
        </p:txBody>
      </p:sp>
    </p:spTree>
    <p:extLst>
      <p:ext uri="{BB962C8B-B14F-4D97-AF65-F5344CB8AC3E}">
        <p14:creationId xmlns:p14="http://schemas.microsoft.com/office/powerpoint/2010/main" val="1534020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72EF1C-8A29-2B4C-86AE-812008361486}" type="slidenum">
              <a:rPr lang="en-US" smtClean="0"/>
              <a:t>1</a:t>
            </a:fld>
            <a:endParaRPr lang="en-US"/>
          </a:p>
        </p:txBody>
      </p:sp>
    </p:spTree>
    <p:extLst>
      <p:ext uri="{BB962C8B-B14F-4D97-AF65-F5344CB8AC3E}">
        <p14:creationId xmlns:p14="http://schemas.microsoft.com/office/powerpoint/2010/main" val="400488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My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research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continue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explore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whether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technology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example,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social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media,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mobile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phone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used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deliver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treatment.</a:t>
            </a:r>
            <a:r>
              <a:rPr lang="zh-CN" altLang="en-US" sz="1200" kern="1200" baseline="0" dirty="0">
                <a:solidFill>
                  <a:schemeClr val="tx1"/>
                </a:solidFill>
                <a:effectLst/>
                <a:latin typeface="+mn-lt"/>
                <a:ea typeface="+mn-ea"/>
                <a:cs typeface="+mn-cs"/>
              </a:rPr>
              <a:t> </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utilization of mobile phones to advance positive health outcomes is known as mobile health, or </a:t>
            </a:r>
            <a:r>
              <a:rPr lang="en-US" sz="1200" kern="1200" dirty="0" err="1">
                <a:solidFill>
                  <a:schemeClr val="tx1"/>
                </a:solidFill>
                <a:effectLst/>
                <a:latin typeface="+mn-lt"/>
                <a:ea typeface="+mn-ea"/>
                <a:cs typeface="+mn-cs"/>
              </a:rPr>
              <a:t>mHealth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Mechael</a:t>
            </a:r>
            <a:r>
              <a:rPr lang="en-US" sz="1200" kern="1200" dirty="0">
                <a:solidFill>
                  <a:schemeClr val="tx1"/>
                </a:solidFill>
                <a:effectLst/>
                <a:latin typeface="+mn-lt"/>
                <a:ea typeface="+mn-ea"/>
                <a:cs typeface="+mn-cs"/>
              </a:rPr>
              <a:t> 2009). </a:t>
            </a:r>
            <a:endParaRPr lang="en-US" dirty="0"/>
          </a:p>
          <a:p>
            <a:endParaRPr lang="en-US" altLang="zh-CN" sz="1200" kern="1200" baseline="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50E3FD3A-4C29-4C6E-B699-5B4096DCC0CE}" type="slidenum">
              <a:rPr lang="en-US" smtClean="0"/>
              <a:t>20</a:t>
            </a:fld>
            <a:endParaRPr lang="en-US" dirty="0"/>
          </a:p>
        </p:txBody>
      </p:sp>
    </p:spTree>
    <p:extLst>
      <p:ext uri="{BB962C8B-B14F-4D97-AF65-F5344CB8AC3E}">
        <p14:creationId xmlns:p14="http://schemas.microsoft.com/office/powerpoint/2010/main" val="342738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r>
              <a:rPr lang="en-US" altLang="zh-CN" dirty="0"/>
              <a:t>One</a:t>
            </a:r>
            <a:r>
              <a:rPr lang="zh-CN" altLang="en-US" dirty="0"/>
              <a:t> </a:t>
            </a:r>
            <a:r>
              <a:rPr lang="en-US" altLang="zh-CN" dirty="0"/>
              <a:t>example</a:t>
            </a:r>
            <a:r>
              <a:rPr lang="zh-CN" altLang="en-US" dirty="0"/>
              <a:t> </a:t>
            </a:r>
            <a:r>
              <a:rPr lang="en-US" altLang="zh-CN" dirty="0"/>
              <a:t>of</a:t>
            </a:r>
            <a:r>
              <a:rPr lang="zh-CN" altLang="en-US" dirty="0"/>
              <a:t> </a:t>
            </a:r>
            <a:r>
              <a:rPr lang="en-US" altLang="zh-CN" dirty="0"/>
              <a:t>computational</a:t>
            </a:r>
            <a:r>
              <a:rPr lang="zh-CN" altLang="en-US" dirty="0"/>
              <a:t> </a:t>
            </a:r>
            <a:r>
              <a:rPr lang="en-US" altLang="zh-CN" dirty="0"/>
              <a:t>social</a:t>
            </a:r>
            <a:r>
              <a:rPr lang="zh-CN" altLang="en-US" dirty="0"/>
              <a:t> </a:t>
            </a:r>
            <a:r>
              <a:rPr lang="en-US" altLang="zh-CN" dirty="0"/>
              <a:t>science</a:t>
            </a:r>
            <a:r>
              <a:rPr lang="zh-CN" altLang="en-US" baseline="0" dirty="0"/>
              <a:t> </a:t>
            </a:r>
            <a:r>
              <a:rPr lang="en-US" altLang="zh-CN" baseline="0" dirty="0"/>
              <a:t>methodology</a:t>
            </a:r>
            <a:r>
              <a:rPr lang="zh-CN" altLang="en-US" baseline="0" dirty="0"/>
              <a:t> </a:t>
            </a:r>
            <a:r>
              <a:rPr lang="en-US" altLang="zh-CN" baseline="0" dirty="0"/>
              <a:t>is</a:t>
            </a:r>
            <a:r>
              <a:rPr lang="zh-CN" altLang="en-US" baseline="0" dirty="0"/>
              <a:t> </a:t>
            </a:r>
            <a:r>
              <a:rPr lang="en-US" altLang="zh-CN" baseline="0" dirty="0"/>
              <a:t>my</a:t>
            </a:r>
            <a:r>
              <a:rPr lang="zh-CN" altLang="en-US" baseline="0" dirty="0"/>
              <a:t> </a:t>
            </a:r>
            <a:r>
              <a:rPr lang="en-US" altLang="zh-CN" baseline="0" dirty="0"/>
              <a:t>collaborative</a:t>
            </a:r>
            <a:r>
              <a:rPr lang="zh-CN" altLang="en-US" baseline="0" dirty="0"/>
              <a:t> </a:t>
            </a:r>
            <a:r>
              <a:rPr lang="en-US" altLang="zh-CN" baseline="0" dirty="0"/>
              <a:t>work</a:t>
            </a:r>
            <a:r>
              <a:rPr lang="zh-CN" altLang="en-US" baseline="0" dirty="0"/>
              <a:t> </a:t>
            </a:r>
            <a:r>
              <a:rPr lang="en-US" altLang="zh-CN" baseline="0" dirty="0"/>
              <a:t>with</a:t>
            </a:r>
            <a:r>
              <a:rPr lang="zh-CN" altLang="en-US" baseline="0" dirty="0"/>
              <a:t> </a:t>
            </a:r>
            <a:r>
              <a:rPr lang="en-US" altLang="zh-CN" baseline="0" dirty="0"/>
              <a:t>computer</a:t>
            </a:r>
            <a:r>
              <a:rPr lang="zh-CN" altLang="en-US" baseline="0" dirty="0"/>
              <a:t> </a:t>
            </a:r>
            <a:r>
              <a:rPr lang="en-US" altLang="zh-CN" baseline="0" dirty="0"/>
              <a:t>scientists.</a:t>
            </a:r>
            <a:r>
              <a:rPr lang="zh-CN" altLang="en-US" baseline="0" dirty="0"/>
              <a:t> </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t>      </a:t>
            </a:r>
            <a:r>
              <a:rPr lang="en-US" altLang="zh-CN" baseline="0" dirty="0"/>
              <a:t>The</a:t>
            </a:r>
            <a:r>
              <a:rPr lang="zh-CN" altLang="en-US" baseline="0" dirty="0"/>
              <a:t> </a:t>
            </a:r>
            <a:r>
              <a:rPr lang="en-US" altLang="zh-CN" baseline="0" dirty="0"/>
              <a:t>goal</a:t>
            </a:r>
            <a:r>
              <a:rPr lang="zh-CN" altLang="en-US" baseline="0" dirty="0"/>
              <a:t> </a:t>
            </a:r>
            <a:r>
              <a:rPr lang="en-US" altLang="zh-CN" baseline="0" dirty="0"/>
              <a:t>of</a:t>
            </a:r>
            <a:r>
              <a:rPr lang="zh-CN" altLang="en-US" baseline="0" dirty="0"/>
              <a:t> </a:t>
            </a:r>
            <a:r>
              <a:rPr lang="en-US" altLang="zh-CN" baseline="0" dirty="0"/>
              <a:t>this</a:t>
            </a:r>
            <a:r>
              <a:rPr lang="zh-CN" altLang="en-US" baseline="0" dirty="0"/>
              <a:t> </a:t>
            </a:r>
            <a:r>
              <a:rPr lang="en-US" altLang="zh-CN" baseline="0" dirty="0"/>
              <a:t>work</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explore</a:t>
            </a:r>
            <a:r>
              <a:rPr lang="zh-CN" altLang="en-US" baseline="0" dirty="0"/>
              <a:t> </a:t>
            </a:r>
            <a:r>
              <a:rPr lang="en-US" altLang="zh-CN" baseline="0" dirty="0"/>
              <a:t>how</a:t>
            </a:r>
            <a:r>
              <a:rPr lang="zh-CN" altLang="en-US" baseline="0" dirty="0"/>
              <a:t> </a:t>
            </a:r>
            <a:r>
              <a:rPr lang="en-US" altLang="zh-CN" baseline="0" dirty="0"/>
              <a:t>VAW</a:t>
            </a:r>
            <a:r>
              <a:rPr lang="zh-CN" altLang="en-US" baseline="0" dirty="0"/>
              <a:t> </a:t>
            </a:r>
            <a:r>
              <a:rPr lang="en-US" altLang="zh-CN" baseline="0" dirty="0"/>
              <a:t>related</a:t>
            </a:r>
            <a:r>
              <a:rPr lang="zh-CN" altLang="en-US" baseline="0" dirty="0"/>
              <a:t> </a:t>
            </a:r>
            <a:r>
              <a:rPr lang="en-US" altLang="zh-CN" baseline="0" dirty="0"/>
              <a:t>conversation</a:t>
            </a:r>
            <a:r>
              <a:rPr lang="zh-CN" altLang="en-US" baseline="0" dirty="0"/>
              <a:t> </a:t>
            </a:r>
            <a:r>
              <a:rPr lang="en-US" altLang="zh-CN" baseline="0" dirty="0"/>
              <a:t>are</a:t>
            </a:r>
            <a:r>
              <a:rPr lang="zh-CN" altLang="en-US" baseline="0" dirty="0"/>
              <a:t> </a:t>
            </a:r>
            <a:r>
              <a:rPr lang="en-US" altLang="zh-CN" baseline="0" dirty="0"/>
              <a:t>presented</a:t>
            </a:r>
            <a:r>
              <a:rPr lang="zh-CN" altLang="en-US" baseline="0" dirty="0"/>
              <a:t> </a:t>
            </a:r>
            <a:r>
              <a:rPr lang="en-US" altLang="zh-CN" baseline="0" dirty="0"/>
              <a:t>on</a:t>
            </a:r>
            <a:r>
              <a:rPr lang="zh-CN" altLang="en-US" baseline="0" dirty="0"/>
              <a:t> </a:t>
            </a:r>
            <a:r>
              <a:rPr lang="en-US" altLang="zh-CN" baseline="0" dirty="0"/>
              <a:t>Twitter.</a:t>
            </a:r>
            <a:r>
              <a:rPr lang="zh-CN" altLang="en-US" baseline="0" dirty="0"/>
              <a:t> </a:t>
            </a:r>
            <a:r>
              <a:rPr lang="en-US" altLang="zh-CN" baseline="0" dirty="0"/>
              <a:t>We</a:t>
            </a:r>
            <a:r>
              <a:rPr lang="zh-CN" altLang="en-US" baseline="0" dirty="0"/>
              <a:t> </a:t>
            </a:r>
            <a:r>
              <a:rPr lang="en-US" altLang="zh-CN" baseline="0" dirty="0"/>
              <a:t>crawled</a:t>
            </a:r>
            <a:r>
              <a:rPr lang="zh-CN" altLang="en-US" baseline="0" dirty="0"/>
              <a:t> </a:t>
            </a:r>
            <a:r>
              <a:rPr lang="en-US" altLang="zh-CN" baseline="0" dirty="0"/>
              <a:t>over</a:t>
            </a:r>
            <a:r>
              <a:rPr lang="zh-CN" altLang="en-US" baseline="0" dirty="0"/>
              <a:t> </a:t>
            </a:r>
            <a:r>
              <a:rPr lang="en-US" altLang="zh-CN" baseline="0" dirty="0"/>
              <a:t>2</a:t>
            </a:r>
            <a:r>
              <a:rPr lang="zh-CN" altLang="en-US" baseline="0" dirty="0"/>
              <a:t> </a:t>
            </a:r>
            <a:r>
              <a:rPr lang="en-US" altLang="zh-CN" baseline="0" dirty="0"/>
              <a:t>million</a:t>
            </a:r>
            <a:r>
              <a:rPr lang="zh-CN" altLang="en-US" baseline="0" dirty="0"/>
              <a:t> </a:t>
            </a:r>
            <a:r>
              <a:rPr lang="en-US" altLang="zh-CN" baseline="0" dirty="0"/>
              <a:t>tweets</a:t>
            </a:r>
            <a:r>
              <a:rPr lang="zh-CN" altLang="en-US" baseline="0" dirty="0"/>
              <a:t> </a:t>
            </a:r>
            <a:r>
              <a:rPr lang="en-US" altLang="zh-CN" baseline="0" dirty="0"/>
              <a:t>and</a:t>
            </a:r>
            <a:r>
              <a:rPr lang="zh-CN" altLang="en-US" baseline="0" dirty="0"/>
              <a:t> </a:t>
            </a:r>
            <a:r>
              <a:rPr lang="en-US" altLang="zh-CN" baseline="0" dirty="0"/>
              <a:t>used</a:t>
            </a:r>
            <a:r>
              <a:rPr lang="zh-CN" altLang="en-US" baseline="0" dirty="0"/>
              <a:t> </a:t>
            </a:r>
            <a:r>
              <a:rPr lang="en-US" altLang="zh-CN" baseline="0" dirty="0"/>
              <a:t>Naïve</a:t>
            </a:r>
            <a:r>
              <a:rPr lang="zh-CN" altLang="en-US" baseline="0" dirty="0"/>
              <a:t> </a:t>
            </a:r>
            <a:r>
              <a:rPr lang="en-US" altLang="zh-CN" baseline="0" dirty="0" err="1"/>
              <a:t>bayes</a:t>
            </a:r>
            <a:r>
              <a:rPr lang="zh-CN" altLang="en-US" baseline="0" dirty="0"/>
              <a:t> </a:t>
            </a:r>
            <a:r>
              <a:rPr lang="en-US" altLang="zh-CN" baseline="0" dirty="0"/>
              <a:t>classifier</a:t>
            </a:r>
            <a:r>
              <a:rPr lang="zh-CN" altLang="en-US" baseline="0" dirty="0"/>
              <a:t> </a:t>
            </a:r>
            <a:r>
              <a:rPr lang="en-US" altLang="zh-CN" baseline="0" dirty="0"/>
              <a:t>technique</a:t>
            </a:r>
            <a:r>
              <a:rPr lang="zh-CN" altLang="en-US" baseline="0" dirty="0"/>
              <a:t> </a:t>
            </a:r>
            <a:r>
              <a:rPr lang="en-US" altLang="zh-CN" baseline="0" dirty="0"/>
              <a:t>to</a:t>
            </a:r>
            <a:r>
              <a:rPr lang="zh-CN" altLang="en-US" baseline="0" dirty="0"/>
              <a:t> </a:t>
            </a:r>
            <a:r>
              <a:rPr lang="en-US" altLang="zh-CN" baseline="0" dirty="0"/>
              <a:t>classify</a:t>
            </a:r>
            <a:r>
              <a:rPr lang="zh-CN" altLang="en-US" baseline="0" dirty="0"/>
              <a:t> </a:t>
            </a:r>
            <a:r>
              <a:rPr lang="en-US" altLang="zh-CN" baseline="0" dirty="0"/>
              <a:t>topics.</a:t>
            </a:r>
            <a:r>
              <a:rPr lang="zh-CN" altLang="en-US" baseline="0" dirty="0"/>
              <a:t> </a:t>
            </a:r>
            <a:endParaRPr lang="en-US" altLang="zh-CN" baseline="0" dirty="0"/>
          </a:p>
          <a:p>
            <a:r>
              <a:rPr lang="en-US" altLang="zh-CN" baseline="0" dirty="0"/>
              <a:t>      Look</a:t>
            </a:r>
            <a:r>
              <a:rPr lang="zh-CN" altLang="en-US" baseline="0" dirty="0"/>
              <a:t> </a:t>
            </a:r>
            <a:r>
              <a:rPr lang="en-US" altLang="zh-CN" baseline="0" dirty="0"/>
              <a:t>at</a:t>
            </a:r>
            <a:r>
              <a:rPr lang="zh-CN" altLang="en-US" baseline="0" dirty="0"/>
              <a:t> </a:t>
            </a:r>
            <a:r>
              <a:rPr lang="en-US" altLang="zh-CN" baseline="0" dirty="0"/>
              <a:t>the</a:t>
            </a:r>
            <a:r>
              <a:rPr lang="zh-CN" altLang="en-US" baseline="0" dirty="0"/>
              <a:t> </a:t>
            </a:r>
            <a:r>
              <a:rPr lang="en-US" altLang="zh-CN" baseline="0" dirty="0"/>
              <a:t>top</a:t>
            </a:r>
            <a:r>
              <a:rPr lang="zh-CN" altLang="en-US" baseline="0" dirty="0"/>
              <a:t> </a:t>
            </a:r>
            <a:r>
              <a:rPr lang="en-US" altLang="zh-CN" baseline="0" dirty="0"/>
              <a:t>figure,</a:t>
            </a:r>
            <a:r>
              <a:rPr lang="zh-CN" altLang="en-US" baseline="0" dirty="0"/>
              <a:t> </a:t>
            </a:r>
            <a:r>
              <a:rPr lang="en-US" altLang="zh-CN" baseline="0" dirty="0"/>
              <a:t>it</a:t>
            </a:r>
            <a:r>
              <a:rPr lang="zh-CN" altLang="en-US" baseline="0" dirty="0"/>
              <a:t> </a:t>
            </a:r>
            <a:r>
              <a:rPr lang="en-US" altLang="zh-CN" baseline="0" dirty="0"/>
              <a:t>illustrate</a:t>
            </a:r>
            <a:r>
              <a:rPr lang="zh-CN" altLang="en-US" baseline="0" dirty="0"/>
              <a:t> </a:t>
            </a:r>
            <a:r>
              <a:rPr lang="en-US" altLang="zh-CN" baseline="0" dirty="0"/>
              <a:t>a</a:t>
            </a:r>
            <a:r>
              <a:rPr lang="zh-CN" altLang="en-US" baseline="0" dirty="0"/>
              <a:t> </a:t>
            </a:r>
            <a:r>
              <a:rPr lang="en-US" altLang="zh-CN" baseline="0" dirty="0"/>
              <a:t>Twitter</a:t>
            </a:r>
            <a:r>
              <a:rPr lang="zh-CN" altLang="en-US" baseline="0" dirty="0"/>
              <a:t> </a:t>
            </a:r>
            <a:r>
              <a:rPr lang="en-US" altLang="zh-CN" baseline="0" dirty="0"/>
              <a:t>follower</a:t>
            </a:r>
            <a:r>
              <a:rPr lang="zh-CN" altLang="en-US" baseline="0" dirty="0"/>
              <a:t> </a:t>
            </a:r>
            <a:r>
              <a:rPr lang="en-US" altLang="zh-CN" baseline="0" dirty="0"/>
              <a:t>graph</a:t>
            </a:r>
            <a:r>
              <a:rPr lang="zh-CN" altLang="en-US" baseline="0" dirty="0"/>
              <a:t> </a:t>
            </a:r>
            <a:r>
              <a:rPr lang="en-US" altLang="zh-CN" baseline="0" dirty="0"/>
              <a:t>(recursive</a:t>
            </a:r>
            <a:r>
              <a:rPr lang="zh-CN" altLang="en-US" baseline="0" dirty="0"/>
              <a:t> </a:t>
            </a:r>
            <a:r>
              <a:rPr lang="en-US" altLang="zh-CN" baseline="0" dirty="0"/>
              <a:t>algorithm,</a:t>
            </a:r>
            <a:r>
              <a:rPr lang="zh-CN" altLang="en-US" baseline="0" dirty="0"/>
              <a:t> </a:t>
            </a:r>
            <a:r>
              <a:rPr lang="en-US" altLang="zh-CN" baseline="0" dirty="0"/>
              <a:t>all</a:t>
            </a:r>
            <a:r>
              <a:rPr lang="zh-CN" altLang="en-US" baseline="0" dirty="0"/>
              <a:t> </a:t>
            </a:r>
            <a:r>
              <a:rPr lang="en-US" altLang="zh-CN" baseline="0" dirty="0"/>
              <a:t>the</a:t>
            </a:r>
            <a:r>
              <a:rPr lang="zh-CN" altLang="en-US" baseline="0" dirty="0"/>
              <a:t> </a:t>
            </a:r>
            <a:r>
              <a:rPr lang="en-US" altLang="zh-CN" baseline="0" dirty="0"/>
              <a:t>nodes</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queue,</a:t>
            </a:r>
            <a:r>
              <a:rPr lang="zh-CN" altLang="en-US" baseline="0" dirty="0"/>
              <a:t> </a:t>
            </a:r>
            <a:r>
              <a:rPr lang="en-US" altLang="zh-CN" baseline="0" dirty="0"/>
              <a:t>and</a:t>
            </a:r>
            <a:r>
              <a:rPr lang="zh-CN" altLang="en-US" baseline="0" dirty="0"/>
              <a:t> </a:t>
            </a:r>
            <a:r>
              <a:rPr lang="en-US" altLang="zh-CN" baseline="0" dirty="0"/>
              <a:t>check</a:t>
            </a:r>
            <a:r>
              <a:rPr lang="zh-CN" altLang="en-US" baseline="0" dirty="0"/>
              <a:t> </a:t>
            </a:r>
            <a:r>
              <a:rPr lang="en-US" altLang="zh-CN" baseline="0" dirty="0"/>
              <a:t>if</a:t>
            </a:r>
            <a:r>
              <a:rPr lang="zh-CN" altLang="en-US" baseline="0" dirty="0"/>
              <a:t> </a:t>
            </a:r>
            <a:r>
              <a:rPr lang="en-US" altLang="zh-CN" baseline="0" dirty="0"/>
              <a:t>it</a:t>
            </a:r>
            <a:r>
              <a:rPr lang="zh-CN" altLang="en-US" baseline="0" dirty="0"/>
              <a:t> </a:t>
            </a:r>
            <a:r>
              <a:rPr lang="en-US" altLang="zh-CN" baseline="0" dirty="0"/>
              <a:t>has</a:t>
            </a:r>
            <a:r>
              <a:rPr lang="zh-CN" altLang="en-US" baseline="0" dirty="0"/>
              <a:t> </a:t>
            </a:r>
            <a:r>
              <a:rPr lang="en-US" altLang="zh-CN" baseline="0" dirty="0"/>
              <a:t>a</a:t>
            </a:r>
            <a:r>
              <a:rPr lang="zh-CN" altLang="en-US" baseline="0" dirty="0"/>
              <a:t> </a:t>
            </a:r>
            <a:r>
              <a:rPr lang="en-US" altLang="zh-CN" baseline="0" dirty="0"/>
              <a:t>path</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next.</a:t>
            </a:r>
            <a:r>
              <a:rPr lang="zh-CN" altLang="en-US" baseline="0" dirty="0"/>
              <a:t> </a:t>
            </a:r>
            <a:r>
              <a:rPr lang="en-US" altLang="zh-CN" baseline="0" dirty="0"/>
              <a:t>breadth</a:t>
            </a:r>
            <a:r>
              <a:rPr lang="zh-CN" altLang="en-US" baseline="0" dirty="0"/>
              <a:t> </a:t>
            </a:r>
            <a:r>
              <a:rPr lang="en-US" altLang="zh-CN" baseline="0" dirty="0"/>
              <a:t>first</a:t>
            </a:r>
            <a:r>
              <a:rPr lang="zh-CN" altLang="en-US" baseline="0" dirty="0"/>
              <a:t> </a:t>
            </a:r>
            <a:r>
              <a:rPr lang="en-US" altLang="zh-CN" baseline="0" dirty="0"/>
              <a:t>means</a:t>
            </a:r>
            <a:r>
              <a:rPr lang="zh-CN" altLang="en-US" baseline="0" dirty="0"/>
              <a:t> </a:t>
            </a:r>
            <a:r>
              <a:rPr lang="en-US" altLang="zh-CN" baseline="0" dirty="0"/>
              <a:t>we</a:t>
            </a:r>
            <a:r>
              <a:rPr lang="zh-CN" altLang="en-US" baseline="0" dirty="0"/>
              <a:t> </a:t>
            </a:r>
            <a:r>
              <a:rPr lang="en-US" altLang="zh-CN" baseline="0" dirty="0"/>
              <a:t>check</a:t>
            </a:r>
            <a:r>
              <a:rPr lang="zh-CN" altLang="en-US" baseline="0" dirty="0"/>
              <a:t> </a:t>
            </a:r>
            <a:r>
              <a:rPr lang="en-US" altLang="zh-CN" baseline="0" dirty="0"/>
              <a:t>the</a:t>
            </a:r>
            <a:r>
              <a:rPr lang="zh-CN" altLang="en-US" baseline="0" dirty="0"/>
              <a:t> </a:t>
            </a:r>
            <a:r>
              <a:rPr lang="en-US" altLang="zh-CN" baseline="0" dirty="0"/>
              <a:t>level</a:t>
            </a:r>
            <a:r>
              <a:rPr lang="zh-CN" altLang="en-US" baseline="0" dirty="0"/>
              <a:t> </a:t>
            </a:r>
            <a:r>
              <a:rPr lang="en-US" altLang="zh-CN" baseline="0" dirty="0"/>
              <a:t>by</a:t>
            </a:r>
            <a:r>
              <a:rPr lang="zh-CN" altLang="en-US" baseline="0" dirty="0"/>
              <a:t> </a:t>
            </a:r>
            <a:r>
              <a:rPr lang="en-US" altLang="zh-CN" baseline="0" dirty="0"/>
              <a:t>level</a:t>
            </a:r>
            <a:r>
              <a:rPr lang="zh-CN" altLang="en-US" baseline="0" dirty="0"/>
              <a:t> </a:t>
            </a:r>
            <a:r>
              <a:rPr lang="en-US" altLang="zh-CN" baseline="0" dirty="0"/>
              <a:t>to</a:t>
            </a:r>
            <a:r>
              <a:rPr lang="zh-CN" altLang="en-US" baseline="0" dirty="0"/>
              <a:t> </a:t>
            </a:r>
            <a:r>
              <a:rPr lang="en-US" altLang="zh-CN" baseline="0" dirty="0"/>
              <a:t>go</a:t>
            </a:r>
            <a:r>
              <a:rPr lang="zh-CN" altLang="en-US" baseline="0" dirty="0"/>
              <a:t> </a:t>
            </a:r>
            <a:r>
              <a:rPr lang="en-US" altLang="zh-CN" baseline="0" dirty="0" err="1"/>
              <a:t>wider,and</a:t>
            </a:r>
            <a:r>
              <a:rPr lang="zh-CN" altLang="en-US" baseline="0" dirty="0"/>
              <a:t> </a:t>
            </a:r>
            <a:r>
              <a:rPr lang="en-US" altLang="zh-CN" baseline="0" dirty="0"/>
              <a:t>then</a:t>
            </a:r>
            <a:r>
              <a:rPr lang="zh-CN" altLang="en-US" baseline="0" dirty="0"/>
              <a:t> </a:t>
            </a:r>
            <a:r>
              <a:rPr lang="en-US" altLang="zh-CN" baseline="0" dirty="0"/>
              <a:t>go</a:t>
            </a:r>
            <a:r>
              <a:rPr lang="zh-CN" altLang="en-US" baseline="0" dirty="0"/>
              <a:t> </a:t>
            </a:r>
            <a:r>
              <a:rPr lang="en-US" altLang="zh-CN" baseline="0" dirty="0"/>
              <a:t>deeper),</a:t>
            </a:r>
          </a:p>
          <a:p>
            <a:r>
              <a:rPr lang="zh-CN" altLang="en-US" baseline="0" dirty="0"/>
              <a:t>      </a:t>
            </a:r>
            <a:r>
              <a:rPr lang="en-US" altLang="zh-CN" baseline="0" dirty="0"/>
              <a:t>each</a:t>
            </a:r>
            <a:r>
              <a:rPr lang="zh-CN" altLang="en-US" baseline="0" dirty="0"/>
              <a:t> </a:t>
            </a:r>
            <a:r>
              <a:rPr lang="en-US" altLang="zh-CN" baseline="0" dirty="0"/>
              <a:t>square</a:t>
            </a:r>
            <a:r>
              <a:rPr lang="zh-CN" altLang="en-US" baseline="0" dirty="0"/>
              <a:t> </a:t>
            </a:r>
            <a:r>
              <a:rPr lang="en-US" altLang="zh-CN" baseline="0" dirty="0"/>
              <a:t>represents</a:t>
            </a:r>
            <a:r>
              <a:rPr lang="zh-CN" altLang="en-US" baseline="0" dirty="0"/>
              <a:t> </a:t>
            </a:r>
            <a:r>
              <a:rPr lang="en-US" altLang="zh-CN" baseline="0" dirty="0"/>
              <a:t>a</a:t>
            </a:r>
            <a:r>
              <a:rPr lang="zh-CN" altLang="en-US" baseline="0" dirty="0"/>
              <a:t> </a:t>
            </a:r>
            <a:r>
              <a:rPr lang="en-US" altLang="zh-CN" baseline="0" dirty="0"/>
              <a:t>Twitter</a:t>
            </a:r>
            <a:r>
              <a:rPr lang="zh-CN" altLang="en-US" baseline="0" dirty="0"/>
              <a:t> </a:t>
            </a:r>
            <a:r>
              <a:rPr lang="en-US" altLang="zh-CN" baseline="0" dirty="0"/>
              <a:t>user</a:t>
            </a:r>
            <a:r>
              <a:rPr lang="zh-CN" altLang="en-US" baseline="0" dirty="0"/>
              <a:t> </a:t>
            </a:r>
            <a:r>
              <a:rPr lang="en-US" altLang="zh-CN" baseline="0" dirty="0"/>
              <a:t>account.</a:t>
            </a:r>
            <a:r>
              <a:rPr lang="zh-CN" altLang="en-US" baseline="0" dirty="0"/>
              <a:t> </a:t>
            </a:r>
            <a:r>
              <a:rPr lang="en-US" altLang="zh-CN" baseline="0" dirty="0"/>
              <a:t>The</a:t>
            </a:r>
            <a:r>
              <a:rPr lang="zh-CN" altLang="en-US" baseline="0" dirty="0"/>
              <a:t> </a:t>
            </a:r>
            <a:r>
              <a:rPr lang="en-US" altLang="zh-CN" baseline="0" dirty="0"/>
              <a:t>figure</a:t>
            </a:r>
            <a:r>
              <a:rPr lang="zh-CN" altLang="en-US" baseline="0" dirty="0"/>
              <a:t> </a:t>
            </a:r>
            <a:r>
              <a:rPr lang="en-US" altLang="zh-CN" baseline="0" dirty="0"/>
              <a:t>at</a:t>
            </a:r>
            <a:r>
              <a:rPr lang="zh-CN" altLang="en-US" baseline="0" dirty="0"/>
              <a:t> </a:t>
            </a:r>
            <a:r>
              <a:rPr lang="en-US" altLang="zh-CN" baseline="0" dirty="0"/>
              <a:t>the</a:t>
            </a:r>
            <a:r>
              <a:rPr lang="zh-CN" altLang="en-US" baseline="0" dirty="0"/>
              <a:t> </a:t>
            </a:r>
            <a:r>
              <a:rPr lang="en-US" altLang="zh-CN" baseline="0" dirty="0"/>
              <a:t>bottom</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example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Twitter</a:t>
            </a:r>
            <a:r>
              <a:rPr lang="zh-CN" altLang="en-US" baseline="0" dirty="0"/>
              <a:t> </a:t>
            </a:r>
            <a:r>
              <a:rPr lang="en-US" altLang="zh-CN" baseline="0" dirty="0"/>
              <a:t>conversation</a:t>
            </a:r>
            <a:r>
              <a:rPr lang="zh-CN" altLang="en-US" baseline="0" dirty="0"/>
              <a:t> </a:t>
            </a:r>
            <a:r>
              <a:rPr lang="en-US" altLang="zh-CN" baseline="0" dirty="0"/>
              <a:t>structure.</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also</a:t>
            </a:r>
            <a:r>
              <a:rPr lang="zh-CN" altLang="en-US" baseline="0" dirty="0"/>
              <a:t> </a:t>
            </a:r>
            <a:r>
              <a:rPr lang="en-US" altLang="zh-CN" baseline="0" dirty="0"/>
              <a:t>called</a:t>
            </a:r>
            <a:r>
              <a:rPr lang="zh-CN" altLang="en-US" baseline="0" dirty="0"/>
              <a:t> </a:t>
            </a:r>
            <a:r>
              <a:rPr lang="en-US" altLang="zh-CN" baseline="0" dirty="0"/>
              <a:t>Twitter</a:t>
            </a:r>
            <a:r>
              <a:rPr lang="zh-CN" altLang="en-US" baseline="0" dirty="0"/>
              <a:t> </a:t>
            </a:r>
            <a:r>
              <a:rPr lang="en-US" altLang="zh-CN" baseline="0" dirty="0"/>
              <a:t>conversation</a:t>
            </a:r>
            <a:r>
              <a:rPr lang="zh-CN" altLang="en-US" baseline="0" dirty="0"/>
              <a:t> </a:t>
            </a:r>
            <a:r>
              <a:rPr lang="en-US" altLang="zh-CN" baseline="0" dirty="0"/>
              <a:t>thread.</a:t>
            </a:r>
            <a:r>
              <a:rPr lang="zh-CN" altLang="en-US" baseline="0" dirty="0"/>
              <a:t> </a:t>
            </a:r>
            <a:endParaRPr lang="en-US" altLang="zh-CN" baseline="0" dirty="0"/>
          </a:p>
          <a:p>
            <a:r>
              <a:rPr lang="en-US" altLang="zh-CN" baseline="0" dirty="0"/>
              <a:t>     (1) Users; (2) Node; (3) arrow </a:t>
            </a:r>
            <a:r>
              <a:rPr lang="mr-IN" altLang="zh-CN" baseline="0" dirty="0"/>
              <a:t>–</a:t>
            </a:r>
            <a:r>
              <a:rPr lang="en-US" altLang="zh-CN" baseline="0" dirty="0"/>
              <a:t> link between nodes, incoming and outgoing. (4) find thread degree- the largest incoming links for the node; (5) depth; </a:t>
            </a:r>
          </a:p>
          <a:p>
            <a:r>
              <a:rPr lang="en-US" altLang="zh-CN" baseline="0" dirty="0"/>
              <a:t>    For</a:t>
            </a:r>
            <a:r>
              <a:rPr lang="zh-CN" altLang="en-US" baseline="0" dirty="0"/>
              <a:t> </a:t>
            </a:r>
            <a:r>
              <a:rPr lang="en-US" altLang="zh-CN" baseline="0" dirty="0"/>
              <a:t>example,</a:t>
            </a:r>
            <a:r>
              <a:rPr lang="zh-CN" altLang="en-US" baseline="0" dirty="0"/>
              <a:t> </a:t>
            </a:r>
            <a:r>
              <a:rPr lang="en-US" altLang="zh-CN" baseline="0" dirty="0"/>
              <a:t>user2:</a:t>
            </a:r>
            <a:r>
              <a:rPr lang="zh-CN" altLang="en-US" baseline="0" dirty="0"/>
              <a:t> </a:t>
            </a:r>
            <a:r>
              <a:rPr lang="en-US" altLang="zh-CN" baseline="0" dirty="0"/>
              <a:t>reply</a:t>
            </a:r>
            <a:r>
              <a:rPr lang="zh-CN" altLang="en-US" baseline="0" dirty="0"/>
              <a:t> </a:t>
            </a:r>
            <a:r>
              <a:rPr lang="en-US" altLang="zh-CN" baseline="0" dirty="0"/>
              <a:t>1</a:t>
            </a:r>
            <a:r>
              <a:rPr lang="zh-CN" altLang="en-US" baseline="0" dirty="0"/>
              <a:t> </a:t>
            </a:r>
            <a:r>
              <a:rPr lang="en-US" altLang="zh-CN" baseline="0" dirty="0"/>
              <a:t>has</a:t>
            </a:r>
            <a:r>
              <a:rPr lang="zh-CN" altLang="en-US" baseline="0" dirty="0"/>
              <a:t> </a:t>
            </a:r>
            <a:r>
              <a:rPr lang="en-US" altLang="zh-CN" baseline="0" dirty="0"/>
              <a:t>one</a:t>
            </a:r>
            <a:r>
              <a:rPr lang="zh-CN" altLang="en-US" baseline="0" dirty="0"/>
              <a:t> </a:t>
            </a:r>
            <a:r>
              <a:rPr lang="en-US" altLang="zh-CN" baseline="0" dirty="0"/>
              <a:t>outgoing</a:t>
            </a:r>
            <a:r>
              <a:rPr lang="zh-CN" altLang="en-US" baseline="0" dirty="0"/>
              <a:t> </a:t>
            </a:r>
            <a:r>
              <a:rPr lang="en-US" altLang="zh-CN" baseline="0" dirty="0"/>
              <a:t>link</a:t>
            </a:r>
            <a:r>
              <a:rPr lang="zh-CN" altLang="en-US" baseline="0" dirty="0"/>
              <a:t> </a:t>
            </a:r>
            <a:r>
              <a:rPr lang="en-US" altLang="zh-CN" baseline="0" dirty="0"/>
              <a:t>and</a:t>
            </a:r>
            <a:r>
              <a:rPr lang="zh-CN" altLang="en-US" baseline="0" dirty="0"/>
              <a:t> </a:t>
            </a:r>
            <a:r>
              <a:rPr lang="en-US" altLang="zh-CN" baseline="0" dirty="0"/>
              <a:t>three</a:t>
            </a:r>
            <a:r>
              <a:rPr lang="zh-CN" altLang="en-US" baseline="0" dirty="0"/>
              <a:t> </a:t>
            </a:r>
            <a:r>
              <a:rPr lang="en-US" altLang="zh-CN" baseline="0" dirty="0"/>
              <a:t>incoming</a:t>
            </a:r>
            <a:r>
              <a:rPr lang="zh-CN" altLang="en-US" baseline="0" dirty="0"/>
              <a:t> </a:t>
            </a:r>
            <a:r>
              <a:rPr lang="en-US" altLang="zh-CN" baseline="0" dirty="0"/>
              <a:t>links.</a:t>
            </a:r>
            <a:r>
              <a:rPr lang="zh-CN" altLang="en-US" baseline="0" dirty="0"/>
              <a:t> </a:t>
            </a:r>
            <a:r>
              <a:rPr lang="en-US" altLang="zh-CN" baseline="0" dirty="0"/>
              <a:t>We</a:t>
            </a:r>
            <a:r>
              <a:rPr lang="zh-CN" altLang="en-US" baseline="0" dirty="0"/>
              <a:t> </a:t>
            </a:r>
            <a:r>
              <a:rPr lang="en-US" altLang="zh-CN" baseline="0" dirty="0"/>
              <a:t>find</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node</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largest</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incoming</a:t>
            </a:r>
            <a:r>
              <a:rPr lang="zh-CN" altLang="en-US" baseline="0" dirty="0"/>
              <a:t> </a:t>
            </a:r>
            <a:r>
              <a:rPr lang="en-US" altLang="zh-CN" baseline="0" dirty="0"/>
              <a:t>links</a:t>
            </a:r>
            <a:r>
              <a:rPr lang="zh-CN" altLang="en-US" baseline="0" dirty="0"/>
              <a:t> </a:t>
            </a:r>
            <a:r>
              <a:rPr lang="en-US" altLang="zh-CN" baseline="0" dirty="0"/>
              <a:t>within</a:t>
            </a:r>
            <a:r>
              <a:rPr lang="zh-CN" altLang="en-US" baseline="0" dirty="0"/>
              <a:t> </a:t>
            </a:r>
            <a:r>
              <a:rPr lang="en-US" altLang="zh-CN" baseline="0" dirty="0"/>
              <a:t>this</a:t>
            </a:r>
            <a:r>
              <a:rPr lang="zh-CN" altLang="en-US" baseline="0" dirty="0"/>
              <a:t> </a:t>
            </a:r>
            <a:r>
              <a:rPr lang="en-US" altLang="zh-CN" baseline="0" dirty="0"/>
              <a:t>conversation</a:t>
            </a:r>
            <a:r>
              <a:rPr lang="zh-CN" altLang="en-US" baseline="0" dirty="0"/>
              <a:t> </a:t>
            </a:r>
            <a:r>
              <a:rPr lang="en-US" altLang="zh-CN" baseline="0" dirty="0"/>
              <a:t>structure,</a:t>
            </a:r>
            <a:r>
              <a:rPr lang="zh-CN" altLang="en-US" baseline="0" dirty="0"/>
              <a:t> </a:t>
            </a:r>
            <a:r>
              <a:rPr lang="en-US" altLang="zh-CN" baseline="0" dirty="0"/>
              <a:t>which</a:t>
            </a:r>
            <a:r>
              <a:rPr lang="zh-CN" altLang="en-US" baseline="0" dirty="0"/>
              <a:t> </a:t>
            </a:r>
            <a:r>
              <a:rPr lang="en-US" altLang="zh-CN" baseline="0" dirty="0"/>
              <a:t>reveals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degree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conversation.</a:t>
            </a:r>
            <a:r>
              <a:rPr lang="zh-CN" altLang="en-US" baseline="0" dirty="0"/>
              <a:t> </a:t>
            </a:r>
            <a:endParaRPr lang="en-US" altLang="zh-CN" baseline="0" dirty="0"/>
          </a:p>
          <a:p>
            <a:r>
              <a:rPr lang="en-US" altLang="zh-CN" baseline="0" dirty="0"/>
              <a:t>     (5) retweet numbers. --- forward another user’s tweet to your followers and will show on your profile. </a:t>
            </a:r>
          </a:p>
          <a:p>
            <a:r>
              <a:rPr lang="en-US" altLang="zh-CN" baseline="0" dirty="0"/>
              <a:t>     This indicators, examine the conversation thread, and compare to other topics. </a:t>
            </a:r>
          </a:p>
          <a:p>
            <a:r>
              <a:rPr lang="en-US" altLang="zh-CN" baseline="0" dirty="0"/>
              <a:t>     Findings: higher degree, greater depth. What does it mean. It means compared to other topics, VAW topics have more responses, and length of responses is longer, but these conversations did not broadcast to a broader audiences. So implications for practitioners is to use Twitter’s retweet function as a advocacy tool. </a:t>
            </a:r>
            <a:endParaRPr lang="en-US" dirty="0"/>
          </a:p>
        </p:txBody>
      </p:sp>
      <p:sp>
        <p:nvSpPr>
          <p:cNvPr id="4" name="Slide Number Placeholder 3"/>
          <p:cNvSpPr>
            <a:spLocks noGrp="1"/>
          </p:cNvSpPr>
          <p:nvPr>
            <p:ph type="sldNum" sz="quarter" idx="10"/>
          </p:nvPr>
        </p:nvSpPr>
        <p:spPr/>
        <p:txBody>
          <a:bodyPr/>
          <a:lstStyle/>
          <a:p>
            <a:fld id="{0972EF1C-8A29-2B4C-86AE-812008361486}" type="slidenum">
              <a:rPr lang="en-US" smtClean="0"/>
              <a:t>22</a:t>
            </a:fld>
            <a:endParaRPr lang="en-US"/>
          </a:p>
        </p:txBody>
      </p:sp>
    </p:spTree>
    <p:extLst>
      <p:ext uri="{BB962C8B-B14F-4D97-AF65-F5344CB8AC3E}">
        <p14:creationId xmlns:p14="http://schemas.microsoft.com/office/powerpoint/2010/main" val="1361528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72EF1C-8A29-2B4C-86AE-812008361486}" type="slidenum">
              <a:rPr lang="en-US" smtClean="0"/>
              <a:t>23</a:t>
            </a:fld>
            <a:endParaRPr lang="en-US"/>
          </a:p>
        </p:txBody>
      </p:sp>
    </p:spTree>
    <p:extLst>
      <p:ext uri="{BB962C8B-B14F-4D97-AF65-F5344CB8AC3E}">
        <p14:creationId xmlns:p14="http://schemas.microsoft.com/office/powerpoint/2010/main" val="4137759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r>
              <a:rPr lang="en-US" altLang="zh-CN" dirty="0"/>
              <a:t>    One</a:t>
            </a:r>
            <a:r>
              <a:rPr lang="zh-CN" altLang="en-US" dirty="0"/>
              <a:t> </a:t>
            </a:r>
            <a:r>
              <a:rPr lang="en-US" altLang="zh-CN" dirty="0"/>
              <a:t>example</a:t>
            </a:r>
            <a:r>
              <a:rPr lang="zh-CN" altLang="en-US" baseline="0" dirty="0"/>
              <a:t> </a:t>
            </a:r>
            <a:r>
              <a:rPr lang="en-US" altLang="zh-CN" baseline="0" dirty="0"/>
              <a:t>of</a:t>
            </a:r>
            <a:r>
              <a:rPr lang="zh-CN" altLang="en-US" baseline="0" dirty="0"/>
              <a:t> </a:t>
            </a:r>
            <a:r>
              <a:rPr lang="en-US" altLang="zh-CN" baseline="0" dirty="0"/>
              <a:t>my</a:t>
            </a:r>
            <a:r>
              <a:rPr lang="zh-CN" altLang="en-US" baseline="0" dirty="0"/>
              <a:t> </a:t>
            </a:r>
            <a:r>
              <a:rPr lang="en-US" altLang="zh-CN" baseline="0" dirty="0"/>
              <a:t>international</a:t>
            </a:r>
            <a:r>
              <a:rPr lang="zh-CN" altLang="en-US" baseline="0" dirty="0"/>
              <a:t> </a:t>
            </a:r>
            <a:r>
              <a:rPr lang="en-US" altLang="zh-CN" baseline="0" dirty="0"/>
              <a:t>cross</a:t>
            </a:r>
            <a:r>
              <a:rPr lang="zh-CN" altLang="en-US" baseline="0" dirty="0"/>
              <a:t> </a:t>
            </a:r>
            <a:r>
              <a:rPr lang="en-US" altLang="zh-CN" baseline="0" dirty="0"/>
              <a:t>cultural</a:t>
            </a:r>
            <a:r>
              <a:rPr lang="zh-CN" altLang="en-US" baseline="0" dirty="0"/>
              <a:t> </a:t>
            </a:r>
            <a:r>
              <a:rPr lang="en-US" altLang="zh-CN" baseline="0" dirty="0"/>
              <a:t>research</a:t>
            </a:r>
            <a:r>
              <a:rPr lang="zh-CN" altLang="en-US" baseline="0" dirty="0"/>
              <a:t> </a:t>
            </a:r>
            <a:r>
              <a:rPr lang="en-US" altLang="zh-CN" baseline="0" dirty="0"/>
              <a:t>on</a:t>
            </a:r>
            <a:r>
              <a:rPr lang="zh-CN" altLang="en-US" baseline="0" dirty="0"/>
              <a:t> </a:t>
            </a:r>
            <a:r>
              <a:rPr lang="en-US" altLang="zh-CN" baseline="0" dirty="0"/>
              <a:t>sexual</a:t>
            </a:r>
            <a:r>
              <a:rPr lang="zh-CN" altLang="en-US" baseline="0" dirty="0"/>
              <a:t> </a:t>
            </a:r>
            <a:r>
              <a:rPr lang="en-US" altLang="zh-CN" baseline="0" dirty="0"/>
              <a:t>violence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published</a:t>
            </a:r>
            <a:r>
              <a:rPr lang="zh-CN" altLang="en-US" baseline="0" dirty="0"/>
              <a:t> </a:t>
            </a:r>
            <a:r>
              <a:rPr lang="en-US" altLang="zh-CN" baseline="0" dirty="0"/>
              <a:t>work,</a:t>
            </a:r>
            <a:r>
              <a:rPr lang="zh-CN" altLang="en-US" baseline="0" dirty="0"/>
              <a:t> </a:t>
            </a:r>
            <a:r>
              <a:rPr lang="en-US" altLang="zh-CN" baseline="0" dirty="0"/>
              <a:t>titled</a:t>
            </a:r>
            <a:r>
              <a:rPr lang="zh-CN" altLang="en-US" baseline="0" dirty="0"/>
              <a:t> </a:t>
            </a:r>
            <a:r>
              <a:rPr lang="en-US" altLang="zh-CN" baseline="0" dirty="0"/>
              <a:t>rape</a:t>
            </a:r>
            <a:r>
              <a:rPr lang="zh-CN" altLang="en-US" baseline="0" dirty="0"/>
              <a:t> </a:t>
            </a:r>
            <a:r>
              <a:rPr lang="en-US" altLang="zh-CN" baseline="0" dirty="0"/>
              <a:t>myths</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cross-cultural</a:t>
            </a:r>
            <a:r>
              <a:rPr lang="zh-CN" altLang="en-US" baseline="0" dirty="0"/>
              <a:t> </a:t>
            </a:r>
            <a:r>
              <a:rPr lang="en-US" altLang="zh-CN" baseline="0" dirty="0"/>
              <a:t>adaptation</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Illinois</a:t>
            </a:r>
            <a:r>
              <a:rPr lang="zh-CN" altLang="en-US" baseline="0" dirty="0"/>
              <a:t> </a:t>
            </a:r>
            <a:r>
              <a:rPr lang="en-US" altLang="zh-CN" baseline="0" dirty="0"/>
              <a:t>RMA</a:t>
            </a:r>
            <a:r>
              <a:rPr lang="zh-CN" altLang="en-US" baseline="0" dirty="0"/>
              <a:t> </a:t>
            </a:r>
            <a:r>
              <a:rPr lang="en-US" altLang="zh-CN" baseline="0" dirty="0"/>
              <a:t>scale</a:t>
            </a:r>
            <a:r>
              <a:rPr lang="zh-CN" altLang="en-US" baseline="0" dirty="0"/>
              <a:t> </a:t>
            </a:r>
            <a:r>
              <a:rPr lang="en-US" altLang="zh-CN" baseline="0" dirty="0"/>
              <a:t>in</a:t>
            </a:r>
            <a:r>
              <a:rPr lang="zh-CN" altLang="en-US" baseline="0" dirty="0"/>
              <a:t> </a:t>
            </a:r>
            <a:r>
              <a:rPr lang="en-US" altLang="zh-CN" baseline="0" dirty="0"/>
              <a:t>China.</a:t>
            </a:r>
            <a:r>
              <a:rPr lang="zh-CN" altLang="en-US" baseline="0" dirty="0"/>
              <a:t> </a:t>
            </a:r>
            <a:endParaRPr lang="en-US" altLang="zh-CN" baseline="0" dirty="0"/>
          </a:p>
          <a:p>
            <a:r>
              <a:rPr lang="en-US" altLang="zh-CN" baseline="0" dirty="0"/>
              <a:t>     The</a:t>
            </a:r>
            <a:r>
              <a:rPr lang="zh-CN" altLang="en-US" baseline="0" dirty="0"/>
              <a:t> </a:t>
            </a:r>
            <a:r>
              <a:rPr lang="en-US" altLang="zh-CN" baseline="0" dirty="0"/>
              <a:t>goal</a:t>
            </a:r>
            <a:r>
              <a:rPr lang="zh-CN" altLang="en-US" baseline="0" dirty="0"/>
              <a:t> </a:t>
            </a:r>
            <a:r>
              <a:rPr lang="en-US" altLang="zh-CN" baseline="0" dirty="0"/>
              <a:t>of</a:t>
            </a:r>
            <a:r>
              <a:rPr lang="zh-CN" altLang="en-US" baseline="0" dirty="0"/>
              <a:t> </a:t>
            </a:r>
            <a:r>
              <a:rPr lang="en-US" altLang="zh-CN" baseline="0" dirty="0"/>
              <a:t>this</a:t>
            </a:r>
            <a:r>
              <a:rPr lang="zh-CN" altLang="en-US" baseline="0" dirty="0"/>
              <a:t> </a:t>
            </a:r>
            <a:r>
              <a:rPr lang="en-US" altLang="zh-CN" baseline="0" dirty="0"/>
              <a:t>study</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examine</a:t>
            </a:r>
            <a:r>
              <a:rPr lang="zh-CN" altLang="en-US" baseline="0" dirty="0"/>
              <a:t> </a:t>
            </a:r>
            <a:r>
              <a:rPr lang="en-US" altLang="zh-CN" baseline="0" dirty="0"/>
              <a:t>the</a:t>
            </a:r>
            <a:r>
              <a:rPr lang="zh-CN" altLang="en-US" baseline="0" dirty="0"/>
              <a:t> </a:t>
            </a:r>
            <a:r>
              <a:rPr lang="en-US" altLang="zh-CN" baseline="0" dirty="0"/>
              <a:t>similarities</a:t>
            </a:r>
            <a:r>
              <a:rPr lang="zh-CN" altLang="en-US" baseline="0" dirty="0"/>
              <a:t> </a:t>
            </a:r>
            <a:r>
              <a:rPr lang="en-US" altLang="zh-CN" baseline="0" dirty="0"/>
              <a:t>and</a:t>
            </a:r>
            <a:r>
              <a:rPr lang="zh-CN" altLang="en-US" baseline="0" dirty="0"/>
              <a:t> </a:t>
            </a:r>
            <a:r>
              <a:rPr lang="en-US" altLang="zh-CN" baseline="0" dirty="0"/>
              <a:t>difference</a:t>
            </a:r>
            <a:r>
              <a:rPr lang="zh-CN" altLang="en-US" baseline="0" dirty="0"/>
              <a:t> </a:t>
            </a:r>
            <a:r>
              <a:rPr lang="en-US" altLang="zh-CN" baseline="0" dirty="0"/>
              <a:t>in</a:t>
            </a:r>
            <a:r>
              <a:rPr lang="zh-CN" altLang="en-US" baseline="0" dirty="0"/>
              <a:t> </a:t>
            </a:r>
            <a:r>
              <a:rPr lang="en-US" altLang="zh-CN" baseline="0" dirty="0"/>
              <a:t>rape</a:t>
            </a:r>
            <a:r>
              <a:rPr lang="zh-CN" altLang="en-US" baseline="0" dirty="0"/>
              <a:t> </a:t>
            </a:r>
            <a:r>
              <a:rPr lang="en-US" altLang="zh-CN" baseline="0" dirty="0"/>
              <a:t>myth</a:t>
            </a:r>
            <a:r>
              <a:rPr lang="zh-CN" altLang="en-US" baseline="0" dirty="0"/>
              <a:t> </a:t>
            </a:r>
            <a:r>
              <a:rPr lang="en-US" altLang="zh-CN" baseline="0" dirty="0"/>
              <a:t>endorsement</a:t>
            </a:r>
            <a:r>
              <a:rPr lang="zh-CN" altLang="en-US" baseline="0" dirty="0"/>
              <a:t> </a:t>
            </a:r>
            <a:r>
              <a:rPr lang="en-US" altLang="zh-CN" baseline="0" dirty="0"/>
              <a:t>between</a:t>
            </a:r>
            <a:r>
              <a:rPr lang="zh-CN" altLang="en-US" baseline="0" dirty="0"/>
              <a:t> </a:t>
            </a:r>
            <a:r>
              <a:rPr lang="en-US" altLang="zh-CN" baseline="0" dirty="0"/>
              <a:t>the</a:t>
            </a:r>
            <a:r>
              <a:rPr lang="zh-CN" altLang="en-US" baseline="0" dirty="0"/>
              <a:t> </a:t>
            </a:r>
            <a:r>
              <a:rPr lang="en-US" altLang="zh-CN" baseline="0" dirty="0"/>
              <a:t>US</a:t>
            </a:r>
            <a:r>
              <a:rPr lang="zh-CN" altLang="en-US" baseline="0" dirty="0"/>
              <a:t> </a:t>
            </a:r>
            <a:r>
              <a:rPr lang="en-US" altLang="zh-CN" baseline="0" dirty="0"/>
              <a:t>and</a:t>
            </a:r>
            <a:r>
              <a:rPr lang="zh-CN" altLang="en-US" baseline="0" dirty="0"/>
              <a:t> </a:t>
            </a:r>
            <a:r>
              <a:rPr lang="en-US" altLang="zh-CN" baseline="0" dirty="0"/>
              <a:t>China.</a:t>
            </a:r>
            <a:r>
              <a:rPr lang="zh-CN" altLang="en-US" baseline="0" dirty="0"/>
              <a:t> </a:t>
            </a:r>
            <a:endParaRPr lang="en-US" altLang="zh-CN" baseline="0" dirty="0"/>
          </a:p>
          <a:p>
            <a:r>
              <a:rPr lang="en-US" altLang="zh-CN" baseline="0" dirty="0"/>
              <a:t>     I</a:t>
            </a:r>
            <a:r>
              <a:rPr lang="zh-CN" altLang="en-US" baseline="0" dirty="0"/>
              <a:t> </a:t>
            </a:r>
            <a:r>
              <a:rPr lang="en-US" altLang="zh-CN" baseline="0" dirty="0"/>
              <a:t>translated</a:t>
            </a:r>
            <a:r>
              <a:rPr lang="zh-CN" altLang="en-US" baseline="0" dirty="0"/>
              <a:t> </a:t>
            </a:r>
            <a:r>
              <a:rPr lang="en-US" altLang="zh-CN" baseline="0" dirty="0"/>
              <a:t>the</a:t>
            </a:r>
            <a:r>
              <a:rPr lang="zh-CN" altLang="en-US" baseline="0" dirty="0"/>
              <a:t> </a:t>
            </a:r>
            <a:r>
              <a:rPr lang="en-US" altLang="zh-CN" baseline="0" dirty="0"/>
              <a:t>widely</a:t>
            </a:r>
            <a:r>
              <a:rPr lang="zh-CN" altLang="en-US" baseline="0" dirty="0"/>
              <a:t> </a:t>
            </a:r>
            <a:r>
              <a:rPr lang="en-US" altLang="zh-CN" baseline="0" dirty="0"/>
              <a:t>used</a:t>
            </a:r>
            <a:r>
              <a:rPr lang="zh-CN" altLang="en-US" baseline="0" dirty="0"/>
              <a:t> </a:t>
            </a:r>
            <a:r>
              <a:rPr lang="en-US" altLang="zh-CN" baseline="0" dirty="0"/>
              <a:t>the</a:t>
            </a:r>
            <a:r>
              <a:rPr lang="zh-CN" altLang="en-US" baseline="0" dirty="0"/>
              <a:t> </a:t>
            </a:r>
            <a:r>
              <a:rPr lang="en-US" altLang="zh-CN" baseline="0" dirty="0"/>
              <a:t>scale</a:t>
            </a:r>
            <a:r>
              <a:rPr lang="zh-CN" altLang="en-US" baseline="0" dirty="0"/>
              <a:t> </a:t>
            </a:r>
            <a:r>
              <a:rPr lang="en-US" altLang="zh-CN" baseline="0" dirty="0"/>
              <a:t>named</a:t>
            </a:r>
            <a:r>
              <a:rPr lang="zh-CN" altLang="en-US" baseline="0" dirty="0"/>
              <a:t> </a:t>
            </a:r>
            <a:r>
              <a:rPr lang="en-US" altLang="zh-CN" baseline="0" dirty="0"/>
              <a:t>IRMA</a:t>
            </a:r>
            <a:r>
              <a:rPr lang="zh-CN" altLang="en-US" baseline="0" dirty="0"/>
              <a:t> </a:t>
            </a:r>
            <a:r>
              <a:rPr lang="en-US" altLang="zh-CN" baseline="0" dirty="0"/>
              <a:t>into</a:t>
            </a:r>
            <a:r>
              <a:rPr lang="zh-CN" altLang="en-US" baseline="0" dirty="0"/>
              <a:t> </a:t>
            </a:r>
            <a:r>
              <a:rPr lang="en-US" altLang="zh-CN" baseline="0" dirty="0"/>
              <a:t>Chinese,</a:t>
            </a:r>
            <a:r>
              <a:rPr lang="zh-CN" altLang="en-US" baseline="0" dirty="0"/>
              <a:t> </a:t>
            </a:r>
            <a:r>
              <a:rPr lang="en-US" altLang="zh-CN" baseline="0" dirty="0"/>
              <a:t>and</a:t>
            </a:r>
            <a:r>
              <a:rPr lang="zh-CN" altLang="en-US" baseline="0" dirty="0"/>
              <a:t> </a:t>
            </a:r>
            <a:r>
              <a:rPr lang="en-US" altLang="zh-CN" baseline="0" dirty="0"/>
              <a:t>used</a:t>
            </a:r>
            <a:r>
              <a:rPr lang="zh-CN" altLang="en-US" baseline="0" dirty="0"/>
              <a:t> </a:t>
            </a:r>
            <a:r>
              <a:rPr lang="en-US" altLang="zh-CN" baseline="0" dirty="0"/>
              <a:t>survey</a:t>
            </a:r>
            <a:r>
              <a:rPr lang="zh-CN" altLang="en-US" baseline="0" dirty="0"/>
              <a:t> </a:t>
            </a:r>
            <a:r>
              <a:rPr lang="en-US" altLang="zh-CN" baseline="0" dirty="0"/>
              <a:t>methods</a:t>
            </a:r>
            <a:r>
              <a:rPr lang="zh-CN" altLang="en-US" baseline="0" dirty="0"/>
              <a:t> </a:t>
            </a:r>
            <a:r>
              <a:rPr lang="en-US" altLang="zh-CN" baseline="0" dirty="0"/>
              <a:t>and</a:t>
            </a:r>
            <a:r>
              <a:rPr lang="zh-CN" altLang="en-US" baseline="0" dirty="0"/>
              <a:t> </a:t>
            </a:r>
            <a:r>
              <a:rPr lang="en-US" altLang="zh-CN" baseline="0" dirty="0"/>
              <a:t>collected</a:t>
            </a:r>
            <a:r>
              <a:rPr lang="zh-CN" altLang="en-US" baseline="0" dirty="0"/>
              <a:t> </a:t>
            </a:r>
            <a:r>
              <a:rPr lang="en-US" altLang="zh-CN" baseline="0" dirty="0"/>
              <a:t>data</a:t>
            </a:r>
            <a:r>
              <a:rPr lang="zh-CN" altLang="en-US" baseline="0" dirty="0"/>
              <a:t> </a:t>
            </a:r>
            <a:r>
              <a:rPr lang="en-US" altLang="zh-CN" baseline="0" dirty="0"/>
              <a:t>from</a:t>
            </a:r>
            <a:r>
              <a:rPr lang="zh-CN" altLang="en-US" baseline="0" dirty="0"/>
              <a:t> </a:t>
            </a:r>
            <a:r>
              <a:rPr lang="en-US" altLang="zh-CN" baseline="0" dirty="0"/>
              <a:t>about 1000</a:t>
            </a:r>
            <a:r>
              <a:rPr lang="zh-CN" altLang="en-US" baseline="0" dirty="0"/>
              <a:t> </a:t>
            </a:r>
            <a:r>
              <a:rPr lang="en-US" altLang="zh-CN" baseline="0" dirty="0"/>
              <a:t>Chinese</a:t>
            </a:r>
            <a:r>
              <a:rPr lang="zh-CN" altLang="en-US" baseline="0" dirty="0"/>
              <a:t> </a:t>
            </a:r>
            <a:r>
              <a:rPr lang="en-US" altLang="zh-CN" baseline="0" dirty="0"/>
              <a:t>college</a:t>
            </a:r>
            <a:r>
              <a:rPr lang="zh-CN" altLang="en-US" baseline="0" dirty="0"/>
              <a:t> </a:t>
            </a:r>
            <a:r>
              <a:rPr lang="en-US" altLang="zh-CN" baseline="0" dirty="0"/>
              <a:t>students, from 6 cities.</a:t>
            </a:r>
            <a:r>
              <a:rPr lang="zh-CN" altLang="en-US" baseline="0" dirty="0"/>
              <a:t> </a:t>
            </a:r>
            <a:r>
              <a:rPr lang="en-US" altLang="zh-CN" baseline="0" dirty="0"/>
              <a:t>I</a:t>
            </a:r>
            <a:r>
              <a:rPr lang="zh-CN" altLang="en-US" baseline="0" dirty="0"/>
              <a:t> </a:t>
            </a:r>
            <a:r>
              <a:rPr lang="en-US" altLang="zh-CN" baseline="0" dirty="0"/>
              <a:t>used</a:t>
            </a:r>
            <a:r>
              <a:rPr lang="zh-CN" altLang="en-US" baseline="0" dirty="0"/>
              <a:t> </a:t>
            </a:r>
            <a:r>
              <a:rPr lang="en-US" altLang="zh-CN" baseline="0" dirty="0"/>
              <a:t>factor</a:t>
            </a:r>
            <a:r>
              <a:rPr lang="zh-CN" altLang="en-US" baseline="0" dirty="0"/>
              <a:t> </a:t>
            </a:r>
            <a:r>
              <a:rPr lang="en-US" altLang="zh-CN" baseline="0" dirty="0"/>
              <a:t>analysis</a:t>
            </a:r>
            <a:r>
              <a:rPr lang="zh-CN" altLang="en-US" baseline="0" dirty="0"/>
              <a:t> </a:t>
            </a:r>
            <a:r>
              <a:rPr lang="en-US" altLang="zh-CN" baseline="0" dirty="0"/>
              <a:t>to</a:t>
            </a:r>
            <a:r>
              <a:rPr lang="zh-CN" altLang="en-US" baseline="0" dirty="0"/>
              <a:t> </a:t>
            </a:r>
            <a:r>
              <a:rPr lang="en-US" altLang="zh-CN" baseline="0" dirty="0"/>
              <a:t>validate</a:t>
            </a:r>
            <a:r>
              <a:rPr lang="zh-CN" altLang="en-US" baseline="0" dirty="0"/>
              <a:t> </a:t>
            </a:r>
            <a:r>
              <a:rPr lang="en-US" altLang="zh-CN" baseline="0" dirty="0"/>
              <a:t>the</a:t>
            </a:r>
            <a:r>
              <a:rPr lang="zh-CN" altLang="en-US" baseline="0" dirty="0"/>
              <a:t> </a:t>
            </a:r>
            <a:r>
              <a:rPr lang="en-US" altLang="zh-CN" baseline="0" dirty="0"/>
              <a:t>Chinese</a:t>
            </a:r>
            <a:r>
              <a:rPr lang="zh-CN" altLang="en-US" baseline="0" dirty="0"/>
              <a:t> </a:t>
            </a:r>
            <a:r>
              <a:rPr lang="en-US" altLang="zh-CN" baseline="0" dirty="0"/>
              <a:t>version</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RMA</a:t>
            </a:r>
            <a:r>
              <a:rPr lang="zh-CN" altLang="en-US" baseline="0" dirty="0"/>
              <a:t> </a:t>
            </a:r>
            <a:r>
              <a:rPr lang="en-US" altLang="zh-CN" baseline="0" dirty="0"/>
              <a:t>scale,</a:t>
            </a:r>
            <a:r>
              <a:rPr lang="zh-CN" altLang="en-US" baseline="0" dirty="0"/>
              <a:t> </a:t>
            </a:r>
            <a:r>
              <a:rPr lang="en-US" altLang="zh-CN" baseline="0" dirty="0"/>
              <a:t>and</a:t>
            </a:r>
            <a:r>
              <a:rPr lang="zh-CN" altLang="en-US" baseline="0" dirty="0"/>
              <a:t> </a:t>
            </a:r>
            <a:r>
              <a:rPr lang="en-US" altLang="zh-CN" baseline="0" dirty="0"/>
              <a:t>came</a:t>
            </a:r>
            <a:r>
              <a:rPr lang="zh-CN" altLang="en-US" baseline="0" dirty="0"/>
              <a:t> </a:t>
            </a:r>
            <a:r>
              <a:rPr lang="en-US" altLang="zh-CN" baseline="0" dirty="0"/>
              <a:t>up</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Chinese</a:t>
            </a:r>
            <a:r>
              <a:rPr lang="zh-CN" altLang="en-US" baseline="0" dirty="0"/>
              <a:t> </a:t>
            </a:r>
            <a:r>
              <a:rPr lang="en-US" altLang="zh-CN" baseline="0" dirty="0"/>
              <a:t>version</a:t>
            </a:r>
            <a:r>
              <a:rPr lang="zh-CN" altLang="en-US" baseline="0" dirty="0"/>
              <a:t> </a:t>
            </a:r>
            <a:r>
              <a:rPr lang="en-US" altLang="zh-CN" baseline="0" dirty="0"/>
              <a:t>of rape myth acceptance scale, with a five factor model, such as victims are responsible for rape, rapists’ motivation to rape, false allegation about rape. We also found male students are more likely than female students to blame the victim, for the rape. </a:t>
            </a:r>
          </a:p>
          <a:p>
            <a:r>
              <a:rPr lang="en-US" altLang="zh-CN" baseline="0" dirty="0"/>
              <a:t>     The</a:t>
            </a:r>
            <a:r>
              <a:rPr lang="zh-CN" altLang="en-US" baseline="0" dirty="0"/>
              <a:t> </a:t>
            </a:r>
            <a:r>
              <a:rPr lang="en-US" altLang="zh-CN" baseline="0" dirty="0"/>
              <a:t>study</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psychometric measure</a:t>
            </a:r>
            <a:r>
              <a:rPr lang="zh-CN" altLang="en-US" baseline="0" dirty="0"/>
              <a:t> </a:t>
            </a:r>
            <a:r>
              <a:rPr lang="en-US" altLang="zh-CN" baseline="0" dirty="0"/>
              <a:t>to</a:t>
            </a:r>
            <a:r>
              <a:rPr lang="zh-CN" altLang="en-US" baseline="0" dirty="0"/>
              <a:t> </a:t>
            </a:r>
            <a:r>
              <a:rPr lang="en-US" altLang="zh-CN" baseline="0" dirty="0"/>
              <a:t>assess</a:t>
            </a:r>
            <a:r>
              <a:rPr lang="zh-CN" altLang="en-US" baseline="0" dirty="0"/>
              <a:t> </a:t>
            </a:r>
            <a:r>
              <a:rPr lang="en-US" altLang="zh-CN" baseline="0" dirty="0"/>
              <a:t>the attitude toward in</a:t>
            </a:r>
            <a:r>
              <a:rPr lang="zh-CN" altLang="en-US" baseline="0" dirty="0"/>
              <a:t> </a:t>
            </a:r>
            <a:r>
              <a:rPr lang="en-US" altLang="zh-CN" baseline="0" dirty="0"/>
              <a:t>China,</a:t>
            </a:r>
            <a:r>
              <a:rPr lang="zh-CN" altLang="en-US" baseline="0" dirty="0"/>
              <a:t> </a:t>
            </a:r>
            <a:r>
              <a:rPr lang="en-US" altLang="zh-CN" baseline="0" dirty="0"/>
              <a:t>and</a:t>
            </a:r>
            <a:r>
              <a:rPr lang="zh-CN" altLang="en-US" baseline="0" dirty="0"/>
              <a:t> </a:t>
            </a:r>
            <a:r>
              <a:rPr lang="en-US" altLang="zh-CN" baseline="0" dirty="0"/>
              <a:t>has</a:t>
            </a:r>
            <a:r>
              <a:rPr lang="zh-CN" altLang="en-US" baseline="0" dirty="0"/>
              <a:t> </a:t>
            </a:r>
            <a:r>
              <a:rPr lang="en-US" altLang="zh-CN" baseline="0" dirty="0"/>
              <a:t>great</a:t>
            </a:r>
            <a:r>
              <a:rPr lang="zh-CN" altLang="en-US" baseline="0" dirty="0"/>
              <a:t> </a:t>
            </a:r>
            <a:r>
              <a:rPr lang="en-US" altLang="zh-CN" baseline="0" dirty="0"/>
              <a:t>implications</a:t>
            </a:r>
            <a:r>
              <a:rPr lang="zh-CN" altLang="en-US" baseline="0" dirty="0"/>
              <a:t> </a:t>
            </a:r>
            <a:r>
              <a:rPr lang="en-US" altLang="zh-CN" baseline="0" dirty="0"/>
              <a:t>in</a:t>
            </a:r>
            <a:r>
              <a:rPr lang="zh-CN" altLang="en-US" baseline="0" dirty="0"/>
              <a:t> </a:t>
            </a:r>
            <a:r>
              <a:rPr lang="en-US" altLang="zh-CN" baseline="0" dirty="0"/>
              <a:t>rape</a:t>
            </a:r>
            <a:r>
              <a:rPr lang="zh-CN" altLang="en-US" baseline="0" dirty="0"/>
              <a:t> </a:t>
            </a:r>
            <a:r>
              <a:rPr lang="en-US" altLang="zh-CN" baseline="0" dirty="0"/>
              <a:t>prevention</a:t>
            </a:r>
            <a:r>
              <a:rPr lang="zh-CN" altLang="en-US" baseline="0" dirty="0"/>
              <a:t> </a:t>
            </a:r>
            <a:r>
              <a:rPr lang="en-US" altLang="zh-CN" baseline="0" dirty="0"/>
              <a:t>and</a:t>
            </a:r>
            <a:r>
              <a:rPr lang="zh-CN" altLang="en-US" baseline="0" dirty="0"/>
              <a:t> </a:t>
            </a:r>
            <a:r>
              <a:rPr lang="en-US" altLang="zh-CN" baseline="0" dirty="0"/>
              <a:t>rape</a:t>
            </a:r>
            <a:r>
              <a:rPr lang="zh-CN" altLang="en-US" baseline="0" dirty="0"/>
              <a:t> </a:t>
            </a:r>
            <a:r>
              <a:rPr lang="en-US" altLang="zh-CN" baseline="0" dirty="0"/>
              <a:t>victim</a:t>
            </a:r>
            <a:r>
              <a:rPr lang="zh-CN" altLang="en-US" baseline="0" dirty="0"/>
              <a:t> </a:t>
            </a:r>
            <a:r>
              <a:rPr lang="en-US" altLang="zh-CN" baseline="0" dirty="0"/>
              <a:t>support</a:t>
            </a:r>
            <a:r>
              <a:rPr lang="zh-CN" altLang="en-US" baseline="0" dirty="0"/>
              <a:t> </a:t>
            </a:r>
            <a:r>
              <a:rPr lang="en-US" altLang="zh-CN" baseline="0" dirty="0"/>
              <a:t>services</a:t>
            </a:r>
            <a:r>
              <a:rPr lang="zh-CN" altLang="en-US" baseline="0" dirty="0"/>
              <a:t> </a:t>
            </a:r>
            <a:r>
              <a:rPr lang="en-US" altLang="zh-CN" baseline="0" dirty="0"/>
              <a:t>in</a:t>
            </a:r>
            <a:r>
              <a:rPr lang="zh-CN" altLang="en-US" baseline="0" dirty="0"/>
              <a:t> </a:t>
            </a:r>
            <a:r>
              <a:rPr lang="en-US" altLang="zh-CN" baseline="0" dirty="0"/>
              <a:t>China.</a:t>
            </a:r>
            <a:r>
              <a:rPr lang="zh-CN" altLang="en-US" baseline="0" dirty="0"/>
              <a:t> </a:t>
            </a:r>
            <a:endParaRPr lang="en-US" altLang="zh-CN" baseline="0" dirty="0"/>
          </a:p>
          <a:p>
            <a:endParaRPr lang="en-US" baseline="0" dirty="0"/>
          </a:p>
          <a:p>
            <a:r>
              <a:rPr lang="en-US" baseline="0" dirty="0"/>
              <a:t>Face, than </a:t>
            </a:r>
            <a:r>
              <a:rPr lang="en-US" baseline="0" dirty="0" err="1"/>
              <a:t>caucasin</a:t>
            </a:r>
            <a:r>
              <a:rPr lang="en-US" baseline="0" dirty="0"/>
              <a:t> to blame women. </a:t>
            </a:r>
            <a:endParaRPr lang="en-US" dirty="0"/>
          </a:p>
        </p:txBody>
      </p:sp>
      <p:sp>
        <p:nvSpPr>
          <p:cNvPr id="4" name="Slide Number Placeholder 3"/>
          <p:cNvSpPr>
            <a:spLocks noGrp="1"/>
          </p:cNvSpPr>
          <p:nvPr>
            <p:ph type="sldNum" sz="quarter" idx="10"/>
          </p:nvPr>
        </p:nvSpPr>
        <p:spPr/>
        <p:txBody>
          <a:bodyPr/>
          <a:lstStyle/>
          <a:p>
            <a:fld id="{0972EF1C-8A29-2B4C-86AE-812008361486}" type="slidenum">
              <a:rPr lang="en-US" smtClean="0"/>
              <a:t>24</a:t>
            </a:fld>
            <a:endParaRPr lang="en-US"/>
          </a:p>
        </p:txBody>
      </p:sp>
    </p:spTree>
    <p:extLst>
      <p:ext uri="{BB962C8B-B14F-4D97-AF65-F5344CB8AC3E}">
        <p14:creationId xmlns:p14="http://schemas.microsoft.com/office/powerpoint/2010/main" val="2215712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dirty="0">
                <a:latin typeface="Constantia" panose="02030602050306030303" pitchFamily="18" charset="0"/>
              </a:rPr>
              <a:t>IPV</a:t>
            </a:r>
            <a:r>
              <a:rPr lang="zh-CN" altLang="en-US" sz="1200" dirty="0">
                <a:latin typeface="Constantia" panose="02030602050306030303" pitchFamily="18" charset="0"/>
              </a:rPr>
              <a:t> </a:t>
            </a:r>
            <a:r>
              <a:rPr lang="en-US" altLang="zh-CN" sz="1200" dirty="0">
                <a:latin typeface="Constantia" panose="02030602050306030303" pitchFamily="18" charset="0"/>
              </a:rPr>
              <a:t>victim</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group,</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the</a:t>
            </a:r>
            <a:r>
              <a:rPr lang="zh-CN" altLang="en-US" sz="1200" dirty="0">
                <a:latin typeface="Constantia" panose="02030602050306030303" pitchFamily="18" charset="0"/>
              </a:rPr>
              <a:t> </a:t>
            </a:r>
            <a:r>
              <a:rPr lang="en-US" altLang="zh-CN" sz="1200" dirty="0">
                <a:latin typeface="Constantia" panose="02030602050306030303" pitchFamily="18" charset="0"/>
              </a:rPr>
              <a:t>scores</a:t>
            </a:r>
            <a:r>
              <a:rPr lang="zh-CN" altLang="en-US" sz="1200" dirty="0">
                <a:latin typeface="Constantia" panose="02030602050306030303" pitchFamily="18" charset="0"/>
              </a:rPr>
              <a:t> </a:t>
            </a:r>
            <a:r>
              <a:rPr lang="en-US" altLang="zh-CN" sz="1200" dirty="0">
                <a:latin typeface="Constantia" panose="02030602050306030303" pitchFamily="18" charset="0"/>
              </a:rPr>
              <a:t>of</a:t>
            </a:r>
            <a:r>
              <a:rPr lang="zh-CN" altLang="en-US" sz="1200" dirty="0">
                <a:latin typeface="Constantia" panose="02030602050306030303" pitchFamily="18" charset="0"/>
              </a:rPr>
              <a:t> </a:t>
            </a:r>
            <a:r>
              <a:rPr lang="en-US" altLang="zh-CN" sz="1200" dirty="0">
                <a:latin typeface="Constantia" panose="02030602050306030303" pitchFamily="18" charset="0"/>
              </a:rPr>
              <a:t>depression</a:t>
            </a:r>
            <a:r>
              <a:rPr lang="zh-CN" altLang="en-US" sz="1200" dirty="0">
                <a:latin typeface="Constantia" panose="02030602050306030303" pitchFamily="18" charset="0"/>
              </a:rPr>
              <a:t> </a:t>
            </a:r>
            <a:r>
              <a:rPr lang="en-US" altLang="zh-CN" sz="1200" dirty="0">
                <a:latin typeface="Constantia" panose="02030602050306030303" pitchFamily="18" charset="0"/>
              </a:rPr>
              <a:t>increased</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significantly.</a:t>
            </a:r>
            <a:r>
              <a:rPr lang="zh-CN" altLang="en-US" sz="1200" baseline="0" dirty="0">
                <a:latin typeface="Constantia" panose="02030602050306030303" pitchFamily="18" charset="0"/>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Child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victims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group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experienced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significant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increased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depression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decrease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satisfaction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life.</a:t>
            </a:r>
            <a:r>
              <a:rPr lang="zh-CN" altLang="en-US" sz="1200" kern="1200" baseline="0" dirty="0">
                <a:solidFill>
                  <a:schemeClr val="tx1"/>
                </a:solidFill>
                <a:effectLst/>
                <a:latin typeface="+mn-lt"/>
                <a:ea typeface="+mn-ea"/>
                <a:cs typeface="+mn-cs"/>
              </a:rPr>
              <a:t> </a:t>
            </a:r>
            <a:r>
              <a:rPr lang="en-US" altLang="zh-CN" sz="1200" dirty="0">
                <a:latin typeface="Constantia" panose="02030602050306030303" pitchFamily="18" charset="0"/>
              </a:rPr>
              <a:t>Exposure</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to</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DV</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victims</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have</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increased</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hostility</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and</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suicidal</a:t>
            </a:r>
            <a:r>
              <a:rPr lang="zh-CN" altLang="en-US" sz="1200" baseline="0" dirty="0">
                <a:latin typeface="Constantia" panose="02030602050306030303" pitchFamily="18" charset="0"/>
              </a:rPr>
              <a:t> </a:t>
            </a:r>
            <a:r>
              <a:rPr lang="en-US" altLang="zh-CN" sz="1200" baseline="0" dirty="0">
                <a:latin typeface="Constantia" panose="02030602050306030303" pitchFamily="18" charset="0"/>
              </a:rPr>
              <a:t>ideation.</a:t>
            </a:r>
            <a:r>
              <a:rPr lang="zh-CN" altLang="en-US" sz="1200" baseline="0" dirty="0">
                <a:latin typeface="Constantia" panose="02030602050306030303" pitchFamily="18" charset="0"/>
              </a:rPr>
              <a:t> </a:t>
            </a:r>
            <a:endParaRPr lang="en-US" dirty="0"/>
          </a:p>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a:p>
          <a:p>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summarize the key findings. </a:t>
            </a:r>
          </a:p>
          <a:p>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Victims in general had increased levels of depression and suicide risks, and decreased life satisfaction after their first reported DV incidence. Impact of DV experience on mental health outcomes differed by DV types</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Victims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IPV</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showed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depression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symptoms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after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DV</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incident.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Abuse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children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experienced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increased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depression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dissatisfaction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life.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Victims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exposure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DV</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increased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suicidal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ideation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hostility.</a:t>
            </a:r>
            <a:r>
              <a:rPr lang="zh-CN" altLang="en-US" sz="1200" kern="1200" baseline="0" dirty="0">
                <a:solidFill>
                  <a:schemeClr val="tx1"/>
                </a:solidFill>
                <a:effectLst/>
                <a:latin typeface="+mn-lt"/>
                <a:ea typeface="+mn-ea"/>
                <a:cs typeface="+mn-cs"/>
              </a:rPr>
              <a:t> </a:t>
            </a:r>
            <a:endParaRPr lang="en-US" dirty="0"/>
          </a:p>
          <a:p>
            <a:endParaRPr lang="en-US" sz="1200" b="0" i="0" u="none" strike="noStrike" kern="1200" baseline="0" dirty="0">
              <a:solidFill>
                <a:schemeClr val="tx1"/>
              </a:solidFill>
              <a:latin typeface="+mn-lt"/>
              <a:ea typeface="+mn-ea"/>
              <a:cs typeface="+mn-cs"/>
            </a:endParaRPr>
          </a:p>
          <a:p>
            <a:r>
              <a:rPr lang="zh-CN" altLang="en-US" sz="1200" kern="1200" dirty="0">
                <a:solidFill>
                  <a:schemeClr val="tx1"/>
                </a:solidFill>
                <a:effectLst/>
                <a:latin typeface="+mn-lt"/>
                <a:ea typeface="+mn-ea"/>
                <a:cs typeface="+mn-cs"/>
              </a:rPr>
              <a:t> </a:t>
            </a:r>
            <a:endParaRPr lang="en-US"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0972EF1C-8A29-2B4C-86AE-812008361486}" type="slidenum">
              <a:rPr lang="en-US" smtClean="0"/>
              <a:t>25</a:t>
            </a:fld>
            <a:endParaRPr lang="en-US"/>
          </a:p>
        </p:txBody>
      </p:sp>
    </p:spTree>
    <p:extLst>
      <p:ext uri="{BB962C8B-B14F-4D97-AF65-F5344CB8AC3E}">
        <p14:creationId xmlns:p14="http://schemas.microsoft.com/office/powerpoint/2010/main" val="85350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72EF1C-8A29-2B4C-86AE-812008361486}" type="slidenum">
              <a:rPr lang="en-US" smtClean="0"/>
              <a:t>26</a:t>
            </a:fld>
            <a:endParaRPr lang="en-US"/>
          </a:p>
        </p:txBody>
      </p:sp>
    </p:spTree>
    <p:extLst>
      <p:ext uri="{BB962C8B-B14F-4D97-AF65-F5344CB8AC3E}">
        <p14:creationId xmlns:p14="http://schemas.microsoft.com/office/powerpoint/2010/main" val="762569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Thank</a:t>
            </a:r>
            <a:r>
              <a:rPr lang="zh-CN" altLang="en-US" dirty="0"/>
              <a:t> </a:t>
            </a:r>
            <a:r>
              <a:rPr lang="en-US" altLang="zh-CN" dirty="0"/>
              <a:t>you</a:t>
            </a:r>
            <a:r>
              <a:rPr lang="zh-CN" altLang="en-US" dirty="0"/>
              <a:t> </a:t>
            </a:r>
            <a:r>
              <a:rPr lang="en-US" altLang="zh-CN" dirty="0"/>
              <a:t>very</a:t>
            </a:r>
            <a:r>
              <a:rPr lang="zh-CN" altLang="en-US" dirty="0"/>
              <a:t> </a:t>
            </a:r>
            <a:r>
              <a:rPr lang="en-US" altLang="zh-CN" dirty="0"/>
              <a:t>much</a:t>
            </a:r>
            <a:r>
              <a:rPr lang="zh-CN" altLang="en-US" baseline="0" dirty="0"/>
              <a:t> </a:t>
            </a:r>
            <a:r>
              <a:rPr lang="en-US" altLang="zh-CN" baseline="0" dirty="0"/>
              <a:t>and</a:t>
            </a:r>
            <a:r>
              <a:rPr lang="zh-CN" altLang="en-US" dirty="0"/>
              <a:t> </a:t>
            </a:r>
            <a:r>
              <a:rPr lang="en-US" altLang="zh-CN" dirty="0"/>
              <a:t>questions.</a:t>
            </a:r>
            <a:r>
              <a:rPr lang="zh-CN" altLang="en-US" dirty="0"/>
              <a:t> </a:t>
            </a:r>
            <a:endParaRPr lang="en-US" dirty="0"/>
          </a:p>
        </p:txBody>
      </p:sp>
      <p:sp>
        <p:nvSpPr>
          <p:cNvPr id="4" name="Slide Number Placeholder 3"/>
          <p:cNvSpPr>
            <a:spLocks noGrp="1"/>
          </p:cNvSpPr>
          <p:nvPr>
            <p:ph type="sldNum" sz="quarter" idx="10"/>
          </p:nvPr>
        </p:nvSpPr>
        <p:spPr/>
        <p:txBody>
          <a:bodyPr/>
          <a:lstStyle/>
          <a:p>
            <a:fld id="{0972EF1C-8A29-2B4C-86AE-812008361486}" type="slidenum">
              <a:rPr lang="en-US" smtClean="0"/>
              <a:t>28</a:t>
            </a:fld>
            <a:endParaRPr lang="en-US"/>
          </a:p>
        </p:txBody>
      </p:sp>
    </p:spTree>
    <p:extLst>
      <p:ext uri="{BB962C8B-B14F-4D97-AF65-F5344CB8AC3E}">
        <p14:creationId xmlns:p14="http://schemas.microsoft.com/office/powerpoint/2010/main" val="77533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 the U.S.,</a:t>
            </a:r>
            <a:r>
              <a:rPr lang="en-US" baseline="0" dirty="0"/>
              <a:t> many terms have been used to </a:t>
            </a:r>
            <a:r>
              <a:rPr lang="en-US" dirty="0"/>
              <a:t>describe this phenomenon, such as wife abuse, wife beating, family violence, </a:t>
            </a:r>
            <a:r>
              <a:rPr lang="en-US" i="1" dirty="0"/>
              <a:t>domestic violence</a:t>
            </a:r>
            <a:r>
              <a:rPr lang="en-US" dirty="0"/>
              <a:t>, VAW, and also</a:t>
            </a:r>
            <a:r>
              <a:rPr lang="en-US" baseline="0" dirty="0"/>
              <a:t> </a:t>
            </a:r>
            <a:r>
              <a:rPr lang="en-US" dirty="0"/>
              <a:t>IPV. </a:t>
            </a:r>
          </a:p>
          <a:p>
            <a:r>
              <a:rPr lang="en-US" dirty="0"/>
              <a:t>2: in contrast, In china,  the term domestic violence has been dominantly used.</a:t>
            </a:r>
          </a:p>
          <a:p>
            <a:r>
              <a:rPr lang="en-US" dirty="0"/>
              <a:t>DV in</a:t>
            </a:r>
            <a:r>
              <a:rPr lang="en-US" baseline="0" dirty="0"/>
              <a:t> China mostly </a:t>
            </a:r>
            <a:r>
              <a:rPr lang="en-US" dirty="0"/>
              <a:t>focus on physical harm against family members and does not include dating violence. In addition, includes child abuse and elder abuse. </a:t>
            </a:r>
          </a:p>
          <a:p>
            <a:r>
              <a:rPr lang="en-US" dirty="0"/>
              <a:t>3: In the U.S., IPV includes PV, SV. PV, Stalking, among  current or former intimate</a:t>
            </a:r>
            <a:r>
              <a:rPr lang="en-US" baseline="0" dirty="0"/>
              <a:t> partner, and </a:t>
            </a:r>
            <a:r>
              <a:rPr lang="en-US" dirty="0"/>
              <a:t>could happen between heterosexual or same sex couples. </a:t>
            </a:r>
          </a:p>
          <a:p>
            <a:r>
              <a:rPr lang="en-US" dirty="0"/>
              <a:t>4:  In this study, I use the term IPV and the definition in the U.S. as a consistent definition both for the U.S. and China. </a:t>
            </a:r>
          </a:p>
        </p:txBody>
      </p:sp>
      <p:sp>
        <p:nvSpPr>
          <p:cNvPr id="4" name="Slide Number Placeholder 3"/>
          <p:cNvSpPr>
            <a:spLocks noGrp="1"/>
          </p:cNvSpPr>
          <p:nvPr>
            <p:ph type="sldNum" sz="quarter" idx="10"/>
          </p:nvPr>
        </p:nvSpPr>
        <p:spPr/>
        <p:txBody>
          <a:bodyPr/>
          <a:lstStyle/>
          <a:p>
            <a:fld id="{4C10E6A1-0152-4581-AB44-F90B455E2890}" type="slidenum">
              <a:rPr lang="en-US" smtClean="0"/>
              <a:t>29</a:t>
            </a:fld>
            <a:endParaRPr lang="en-US"/>
          </a:p>
        </p:txBody>
      </p:sp>
    </p:spTree>
    <p:extLst>
      <p:ext uri="{BB962C8B-B14F-4D97-AF65-F5344CB8AC3E}">
        <p14:creationId xmlns:p14="http://schemas.microsoft.com/office/powerpoint/2010/main" val="133840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IPV is a serious social problem both in the U.S. and China. </a:t>
            </a:r>
          </a:p>
          <a:p>
            <a:r>
              <a:rPr lang="en-US" i="1" dirty="0"/>
              <a:t>2: The</a:t>
            </a:r>
            <a:r>
              <a:rPr lang="en-US" b="1" dirty="0"/>
              <a:t> </a:t>
            </a:r>
            <a:r>
              <a:rPr lang="en-US" i="1" dirty="0"/>
              <a:t>National Intimate Partner and Sexual Violence Survey</a:t>
            </a:r>
            <a:r>
              <a:rPr lang="en-US" dirty="0"/>
              <a:t> (2011) reported that about 35.6% of women experience some form of IPV in their lifetime, such as rape, physical violence or stalking.</a:t>
            </a:r>
          </a:p>
          <a:p>
            <a:r>
              <a:rPr lang="en-US" dirty="0"/>
              <a:t>3: In China, there is still no national representative survey on the prevalence of IPV.   Studies</a:t>
            </a:r>
            <a:r>
              <a:rPr lang="en-US" baseline="0" dirty="0"/>
              <a:t> in different parts of China, using samples and instrument show big variations of the prevalence. </a:t>
            </a:r>
            <a:endParaRPr lang="en-US" dirty="0"/>
          </a:p>
          <a:p>
            <a:r>
              <a:rPr lang="en-US" dirty="0"/>
              <a:t>All-China Women federation shows that about one third of married women are</a:t>
            </a:r>
            <a:r>
              <a:rPr lang="en-US" baseline="0" dirty="0"/>
              <a:t> abused by their husband </a:t>
            </a:r>
            <a:r>
              <a:rPr lang="en-US" dirty="0"/>
              <a:t>in their lifetime. </a:t>
            </a:r>
          </a:p>
          <a:p>
            <a:pPr defTabSz="931774"/>
            <a:r>
              <a:rPr lang="en-US" dirty="0"/>
              <a:t>4:  Despite a high rate, China does not have a national law that directly and comprehensively address IPV. </a:t>
            </a:r>
          </a:p>
          <a:p>
            <a:endParaRPr lang="en-US" dirty="0"/>
          </a:p>
          <a:p>
            <a:endParaRPr lang="en-US" dirty="0"/>
          </a:p>
        </p:txBody>
      </p:sp>
      <p:sp>
        <p:nvSpPr>
          <p:cNvPr id="4" name="Slide Number Placeholder 3"/>
          <p:cNvSpPr>
            <a:spLocks noGrp="1"/>
          </p:cNvSpPr>
          <p:nvPr>
            <p:ph type="sldNum" sz="quarter" idx="10"/>
          </p:nvPr>
        </p:nvSpPr>
        <p:spPr/>
        <p:txBody>
          <a:bodyPr/>
          <a:lstStyle/>
          <a:p>
            <a:fld id="{4C10E6A1-0152-4581-AB44-F90B455E2890}" type="slidenum">
              <a:rPr lang="en-US" smtClean="0"/>
              <a:t>30</a:t>
            </a:fld>
            <a:endParaRPr lang="en-US"/>
          </a:p>
        </p:txBody>
      </p:sp>
    </p:spTree>
    <p:extLst>
      <p:ext uri="{BB962C8B-B14F-4D97-AF65-F5344CB8AC3E}">
        <p14:creationId xmlns:p14="http://schemas.microsoft.com/office/powerpoint/2010/main" val="23521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 will talk about my personal and educational background, </a:t>
            </a:r>
            <a:r>
              <a:rPr lang="en-US" sz="1200" u="sng" kern="1200" baseline="0" dirty="0">
                <a:solidFill>
                  <a:schemeClr val="tx1"/>
                </a:solidFill>
                <a:effectLst/>
                <a:latin typeface="+mn-lt"/>
                <a:ea typeface="+mn-ea"/>
                <a:cs typeface="+mn-cs"/>
              </a:rPr>
              <a:t>including practice experience</a:t>
            </a:r>
            <a:r>
              <a:rPr lang="en-US" sz="1200" kern="1200" dirty="0">
                <a:solidFill>
                  <a:schemeClr val="tx1"/>
                </a:solidFill>
                <a:effectLst/>
                <a:latin typeface="+mn-lt"/>
                <a:ea typeface="+mn-ea"/>
                <a:cs typeface="+mn-cs"/>
              </a:rPr>
              <a:t>, </a:t>
            </a:r>
            <a:r>
              <a:rPr lang="en-US" altLang="zh-CN" sz="1200" u="sng" kern="1200" dirty="0">
                <a:solidFill>
                  <a:schemeClr val="tx1"/>
                </a:solidFill>
                <a:effectLst/>
                <a:latin typeface="+mn-lt"/>
                <a:ea typeface="+mn-ea"/>
                <a:cs typeface="+mn-cs"/>
              </a:rPr>
              <a:t>how</a:t>
            </a:r>
            <a:r>
              <a:rPr lang="zh-CN" altLang="en-US" sz="1200" u="sng" kern="1200" dirty="0">
                <a:solidFill>
                  <a:schemeClr val="tx1"/>
                </a:solidFill>
                <a:effectLst/>
                <a:latin typeface="+mn-lt"/>
                <a:ea typeface="+mn-ea"/>
                <a:cs typeface="+mn-cs"/>
              </a:rPr>
              <a:t> </a:t>
            </a:r>
            <a:r>
              <a:rPr lang="en-US" altLang="zh-CN" sz="1200" u="sng" kern="1200" dirty="0">
                <a:solidFill>
                  <a:schemeClr val="tx1"/>
                </a:solidFill>
                <a:effectLst/>
                <a:latin typeface="+mn-lt"/>
                <a:ea typeface="+mn-ea"/>
                <a:cs typeface="+mn-cs"/>
              </a:rPr>
              <a:t>I</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became</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interested</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in</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domestic</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violence</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research</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and</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social</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work</a:t>
            </a:r>
            <a:r>
              <a:rPr lang="en-US" altLang="zh-CN" sz="1200" kern="1200" baseline="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Then</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talk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about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research trajectory</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followed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by</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example of my current study</a:t>
            </a:r>
            <a:r>
              <a:rPr lang="en-US" altLang="zh-CN" sz="1200" kern="1200" baseline="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Then I will talk about my future research plan, teaching and fit with the </a:t>
            </a:r>
            <a:r>
              <a:rPr lang="en-US" sz="1200" kern="1200" dirty="0" err="1">
                <a:solidFill>
                  <a:schemeClr val="tx1"/>
                </a:solidFill>
                <a:effectLst/>
                <a:latin typeface="+mn-lt"/>
                <a:ea typeface="+mn-ea"/>
                <a:cs typeface="+mn-cs"/>
              </a:rPr>
              <a:t>Uni</a:t>
            </a:r>
            <a:r>
              <a:rPr lang="en-US" sz="1200" kern="1200" dirty="0">
                <a:solidFill>
                  <a:schemeClr val="tx1"/>
                </a:solidFill>
                <a:effectLst/>
                <a:latin typeface="+mn-lt"/>
                <a:ea typeface="+mn-ea"/>
                <a:cs typeface="+mn-cs"/>
              </a:rPr>
              <a:t> of Toronto.</a:t>
            </a:r>
          </a:p>
        </p:txBody>
      </p:sp>
      <p:sp>
        <p:nvSpPr>
          <p:cNvPr id="4" name="Slide Number Placeholder 3"/>
          <p:cNvSpPr>
            <a:spLocks noGrp="1"/>
          </p:cNvSpPr>
          <p:nvPr>
            <p:ph type="sldNum" sz="quarter" idx="10"/>
          </p:nvPr>
        </p:nvSpPr>
        <p:spPr/>
        <p:txBody>
          <a:bodyPr/>
          <a:lstStyle/>
          <a:p>
            <a:fld id="{0972EF1C-8A29-2B4C-86AE-812008361486}" type="slidenum">
              <a:rPr lang="en-US" smtClean="0"/>
              <a:t>2</a:t>
            </a:fld>
            <a:endParaRPr lang="en-US"/>
          </a:p>
        </p:txBody>
      </p:sp>
    </p:spTree>
    <p:extLst>
      <p:ext uri="{BB962C8B-B14F-4D97-AF65-F5344CB8AC3E}">
        <p14:creationId xmlns:p14="http://schemas.microsoft.com/office/powerpoint/2010/main" val="224034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Penn, I have extensive </a:t>
            </a:r>
            <a:r>
              <a:rPr lang="en-US" sz="1200" u="sng" kern="1200" dirty="0">
                <a:solidFill>
                  <a:schemeClr val="tx1"/>
                </a:solidFill>
                <a:effectLst/>
                <a:latin typeface="+mn-lt"/>
                <a:ea typeface="+mn-ea"/>
                <a:cs typeface="+mn-cs"/>
              </a:rPr>
              <a:t>interdisciplinary research </a:t>
            </a:r>
            <a:r>
              <a:rPr lang="en-US" sz="1200" kern="1200" dirty="0">
                <a:solidFill>
                  <a:schemeClr val="tx1"/>
                </a:solidFill>
                <a:effectLst/>
                <a:latin typeface="+mn-lt"/>
                <a:ea typeface="+mn-ea"/>
                <a:cs typeface="+mn-cs"/>
              </a:rPr>
              <a:t>experience working with researchers from Nursing, Medical school</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computer science. I also got my master degree in statistics from Wharton school. </a:t>
            </a:r>
          </a:p>
          <a:p>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Currently, I am </a:t>
            </a:r>
            <a:r>
              <a:rPr lang="en-US" altLang="zh-CN" sz="1200" kern="1200" dirty="0">
                <a:solidFill>
                  <a:schemeClr val="tx1"/>
                </a:solidFill>
                <a:effectLst/>
                <a:latin typeface="+mn-lt"/>
                <a:ea typeface="+mn-ea"/>
                <a:cs typeface="+mn-cs"/>
              </a:rPr>
              <a:t>working</a:t>
            </a:r>
            <a:r>
              <a:rPr lang="en-US" sz="1200" kern="1200" dirty="0">
                <a:solidFill>
                  <a:schemeClr val="tx1"/>
                </a:solidFill>
                <a:effectLst/>
                <a:latin typeface="+mn-lt"/>
                <a:ea typeface="+mn-ea"/>
                <a:cs typeface="+mn-cs"/>
              </a:rPr>
              <a:t> on my pre-doctoral fellowship at Harvard Kennedy school, where I work on an international sexual violence project.</a:t>
            </a:r>
            <a:endParaRPr lang="en-US" baseline="0" dirty="0"/>
          </a:p>
        </p:txBody>
      </p:sp>
      <p:sp>
        <p:nvSpPr>
          <p:cNvPr id="4" name="Slide Number Placeholder 3"/>
          <p:cNvSpPr>
            <a:spLocks noGrp="1"/>
          </p:cNvSpPr>
          <p:nvPr>
            <p:ph type="sldNum" sz="quarter" idx="10"/>
          </p:nvPr>
        </p:nvSpPr>
        <p:spPr/>
        <p:txBody>
          <a:bodyPr/>
          <a:lstStyle/>
          <a:p>
            <a:fld id="{0972EF1C-8A29-2B4C-86AE-812008361486}" type="slidenum">
              <a:rPr lang="en-US" smtClean="0"/>
              <a:t>3</a:t>
            </a:fld>
            <a:endParaRPr lang="en-US"/>
          </a:p>
        </p:txBody>
      </p:sp>
    </p:spTree>
    <p:extLst>
      <p:ext uri="{BB962C8B-B14F-4D97-AF65-F5344CB8AC3E}">
        <p14:creationId xmlns:p14="http://schemas.microsoft.com/office/powerpoint/2010/main" val="3504043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2EF1C-8A29-2B4C-86AE-812008361486}" type="slidenum">
              <a:rPr lang="en-US" smtClean="0"/>
              <a:t>13</a:t>
            </a:fld>
            <a:endParaRPr lang="en-US"/>
          </a:p>
        </p:txBody>
      </p:sp>
    </p:spTree>
    <p:extLst>
      <p:ext uri="{BB962C8B-B14F-4D97-AF65-F5344CB8AC3E}">
        <p14:creationId xmlns:p14="http://schemas.microsoft.com/office/powerpoint/2010/main" val="69569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Volume</a:t>
            </a:r>
            <a:r>
              <a:rPr lang="en-US" sz="1200" b="0" i="0" kern="1200" dirty="0">
                <a:solidFill>
                  <a:schemeClr val="tx1"/>
                </a:solidFill>
                <a:effectLst/>
                <a:latin typeface="+mn-lt"/>
                <a:ea typeface="+mn-ea"/>
                <a:cs typeface="+mn-cs"/>
              </a:rPr>
              <a:t> refers to the vast amount of data generated every second.</a:t>
            </a:r>
          </a:p>
          <a:p>
            <a:r>
              <a:rPr lang="en-US" sz="1200" b="1" i="0" kern="1200" dirty="0">
                <a:solidFill>
                  <a:schemeClr val="tx1"/>
                </a:solidFill>
                <a:effectLst/>
                <a:latin typeface="+mn-lt"/>
                <a:ea typeface="+mn-ea"/>
                <a:cs typeface="+mn-cs"/>
              </a:rPr>
              <a:t>Velocity</a:t>
            </a:r>
            <a:r>
              <a:rPr lang="en-US" sz="1200" b="0" i="0" kern="1200" dirty="0">
                <a:solidFill>
                  <a:schemeClr val="tx1"/>
                </a:solidFill>
                <a:effectLst/>
                <a:latin typeface="+mn-lt"/>
                <a:ea typeface="+mn-ea"/>
                <a:cs typeface="+mn-cs"/>
              </a:rPr>
              <a:t> refers to the speed at which new data is generated and the speed at which data moves around. </a:t>
            </a:r>
          </a:p>
          <a:p>
            <a:r>
              <a:rPr lang="en-US" sz="1200" b="1" i="0" kern="1200" dirty="0">
                <a:solidFill>
                  <a:schemeClr val="tx1"/>
                </a:solidFill>
                <a:effectLst/>
                <a:latin typeface="+mn-lt"/>
                <a:ea typeface="+mn-ea"/>
                <a:cs typeface="+mn-cs"/>
              </a:rPr>
              <a:t>Variety</a:t>
            </a:r>
            <a:r>
              <a:rPr lang="en-US" sz="1200" b="0" i="0" kern="1200" dirty="0">
                <a:solidFill>
                  <a:schemeClr val="tx1"/>
                </a:solidFill>
                <a:effectLst/>
                <a:latin typeface="+mn-lt"/>
                <a:ea typeface="+mn-ea"/>
                <a:cs typeface="+mn-cs"/>
              </a:rPr>
              <a:t> refers to the different types of data we can now use.</a:t>
            </a:r>
          </a:p>
          <a:p>
            <a:r>
              <a:rPr lang="en-US" sz="1200" b="1" i="0" kern="1200" dirty="0">
                <a:solidFill>
                  <a:schemeClr val="tx1"/>
                </a:solidFill>
                <a:effectLst/>
                <a:latin typeface="+mn-lt"/>
                <a:ea typeface="+mn-ea"/>
                <a:cs typeface="+mn-cs"/>
              </a:rPr>
              <a:t>Veracity</a:t>
            </a:r>
            <a:r>
              <a:rPr lang="en-US" sz="1200" b="0" i="0" kern="1200" dirty="0">
                <a:solidFill>
                  <a:schemeClr val="tx1"/>
                </a:solidFill>
                <a:effectLst/>
                <a:latin typeface="+mn-lt"/>
                <a:ea typeface="+mn-ea"/>
                <a:cs typeface="+mn-cs"/>
              </a:rPr>
              <a:t> refers to the trustworthiness of the data.</a:t>
            </a:r>
          </a:p>
          <a:p>
            <a:r>
              <a:rPr lang="en-US" sz="1200" b="1" i="0" kern="1200" dirty="0">
                <a:solidFill>
                  <a:schemeClr val="tx1"/>
                </a:solidFill>
                <a:effectLst/>
                <a:latin typeface="+mn-lt"/>
                <a:ea typeface="+mn-ea"/>
                <a:cs typeface="+mn-cs"/>
              </a:rPr>
              <a:t>Value</a:t>
            </a:r>
            <a:r>
              <a:rPr lang="en-US" sz="1200" b="0" i="0" kern="1200" dirty="0">
                <a:solidFill>
                  <a:schemeClr val="tx1"/>
                </a:solidFill>
                <a:effectLst/>
                <a:latin typeface="+mn-lt"/>
                <a:ea typeface="+mn-ea"/>
                <a:cs typeface="+mn-cs"/>
              </a:rPr>
              <a:t> refers to our ability turn our data into busi</a:t>
            </a:r>
            <a:r>
              <a:rPr lang="en-US" altLang="zh-CN" sz="1200" b="0" i="0" kern="1200" dirty="0">
                <a:solidFill>
                  <a:schemeClr val="tx1"/>
                </a:solidFill>
                <a:effectLst/>
                <a:latin typeface="+mn-lt"/>
                <a:ea typeface="+mn-ea"/>
                <a:cs typeface="+mn-cs"/>
              </a:rPr>
              <a:t>ness</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value.</a:t>
            </a:r>
            <a:endParaRPr lang="en-US" dirty="0"/>
          </a:p>
        </p:txBody>
      </p:sp>
      <p:sp>
        <p:nvSpPr>
          <p:cNvPr id="4" name="Slide Number Placeholder 3"/>
          <p:cNvSpPr>
            <a:spLocks noGrp="1"/>
          </p:cNvSpPr>
          <p:nvPr>
            <p:ph type="sldNum" sz="quarter" idx="5"/>
          </p:nvPr>
        </p:nvSpPr>
        <p:spPr/>
        <p:txBody>
          <a:bodyPr/>
          <a:lstStyle/>
          <a:p>
            <a:fld id="{0972EF1C-8A29-2B4C-86AE-812008361486}" type="slidenum">
              <a:rPr lang="en-US" smtClean="0"/>
              <a:t>14</a:t>
            </a:fld>
            <a:endParaRPr lang="en-US"/>
          </a:p>
        </p:txBody>
      </p:sp>
    </p:spTree>
    <p:extLst>
      <p:ext uri="{BB962C8B-B14F-4D97-AF65-F5344CB8AC3E}">
        <p14:creationId xmlns:p14="http://schemas.microsoft.com/office/powerpoint/2010/main" val="381501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15</a:t>
            </a:fld>
            <a:endParaRPr lang="en-US" dirty="0"/>
          </a:p>
        </p:txBody>
      </p:sp>
    </p:spTree>
    <p:extLst>
      <p:ext uri="{BB962C8B-B14F-4D97-AF65-F5344CB8AC3E}">
        <p14:creationId xmlns:p14="http://schemas.microsoft.com/office/powerpoint/2010/main" val="95207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Social media is growing rapidly these years</a:t>
            </a:r>
            <a:r>
              <a:rPr lang="en-US" sz="1200" kern="1200" baseline="0" dirty="0">
                <a:solidFill>
                  <a:schemeClr val="tx1"/>
                </a:solidFill>
                <a:effectLst/>
                <a:latin typeface="+mn-lt"/>
                <a:ea typeface="+mn-ea"/>
                <a:cs typeface="+mn-cs"/>
              </a:rPr>
              <a:t>. There are 2 billion social media users in the world. It is estimated that 81% of US population, 50% of Chinese population and 63% Canadian population are using social media.</a:t>
            </a:r>
          </a:p>
          <a:p>
            <a:r>
              <a:rPr lang="en-US" sz="1200" u="none" kern="1200" baseline="0" dirty="0">
                <a:solidFill>
                  <a:schemeClr val="tx1"/>
                </a:solidFill>
                <a:effectLst/>
                <a:latin typeface="+mn-lt"/>
                <a:ea typeface="+mn-ea"/>
                <a:cs typeface="+mn-cs"/>
              </a:rPr>
              <a:t>   </a:t>
            </a:r>
            <a:r>
              <a:rPr lang="en-US" sz="1200" u="none" kern="1200" dirty="0">
                <a:solidFill>
                  <a:schemeClr val="tx1"/>
                </a:solidFill>
                <a:effectLst/>
                <a:latin typeface="+mn-lt"/>
                <a:ea typeface="+mn-ea"/>
                <a:cs typeface="+mn-cs"/>
              </a:rPr>
              <a:t>The pictures here are popular </a:t>
            </a:r>
            <a:r>
              <a:rPr lang="en-US" sz="1200" u="none" kern="1200" dirty="0" err="1">
                <a:solidFill>
                  <a:schemeClr val="tx1"/>
                </a:solidFill>
                <a:effectLst/>
                <a:latin typeface="+mn-lt"/>
                <a:ea typeface="+mn-ea"/>
                <a:cs typeface="+mn-cs"/>
              </a:rPr>
              <a:t>metoo</a:t>
            </a:r>
            <a:r>
              <a:rPr lang="en-US" sz="1200" u="none" kern="1200" dirty="0">
                <a:solidFill>
                  <a:schemeClr val="tx1"/>
                </a:solidFill>
                <a:effectLst/>
                <a:latin typeface="+mn-lt"/>
                <a:ea typeface="+mn-ea"/>
                <a:cs typeface="+mn-cs"/>
              </a:rPr>
              <a:t> </a:t>
            </a:r>
            <a:r>
              <a:rPr lang="en-US" altLang="zh-CN" sz="1200" u="none" kern="1200" dirty="0">
                <a:solidFill>
                  <a:schemeClr val="tx1"/>
                </a:solidFill>
                <a:effectLst/>
                <a:latin typeface="+mn-lt"/>
                <a:ea typeface="+mn-ea"/>
                <a:cs typeface="+mn-cs"/>
              </a:rPr>
              <a:t>and</a:t>
            </a:r>
            <a:r>
              <a:rPr lang="zh-CN" altLang="en-US" sz="1200" u="none" kern="1200" baseline="0" dirty="0">
                <a:solidFill>
                  <a:schemeClr val="tx1"/>
                </a:solidFill>
                <a:effectLst/>
                <a:latin typeface="+mn-lt"/>
                <a:ea typeface="+mn-ea"/>
                <a:cs typeface="+mn-cs"/>
              </a:rPr>
              <a:t> </a:t>
            </a:r>
            <a:r>
              <a:rPr lang="en-US" altLang="zh-CN" sz="1200" u="none" kern="1200" baseline="0" dirty="0">
                <a:solidFill>
                  <a:schemeClr val="tx1"/>
                </a:solidFill>
                <a:effectLst/>
                <a:latin typeface="+mn-lt"/>
                <a:ea typeface="+mn-ea"/>
                <a:cs typeface="+mn-cs"/>
              </a:rPr>
              <a:t>time’s</a:t>
            </a:r>
            <a:r>
              <a:rPr lang="zh-CN" altLang="en-US" sz="1200" u="none" kern="1200" baseline="0" dirty="0">
                <a:solidFill>
                  <a:schemeClr val="tx1"/>
                </a:solidFill>
                <a:effectLst/>
                <a:latin typeface="+mn-lt"/>
                <a:ea typeface="+mn-ea"/>
                <a:cs typeface="+mn-cs"/>
              </a:rPr>
              <a:t> </a:t>
            </a:r>
            <a:r>
              <a:rPr lang="en-US" altLang="zh-CN" sz="1200" u="none" kern="1200" baseline="0" dirty="0">
                <a:solidFill>
                  <a:schemeClr val="tx1"/>
                </a:solidFill>
                <a:effectLst/>
                <a:latin typeface="+mn-lt"/>
                <a:ea typeface="+mn-ea"/>
                <a:cs typeface="+mn-cs"/>
              </a:rPr>
              <a:t>up</a:t>
            </a:r>
            <a:r>
              <a:rPr lang="zh-CN" altLang="en-US" sz="1200" u="none" kern="1200" baseline="0" dirty="0">
                <a:solidFill>
                  <a:schemeClr val="tx1"/>
                </a:solidFill>
                <a:effectLst/>
                <a:latin typeface="+mn-lt"/>
                <a:ea typeface="+mn-ea"/>
                <a:cs typeface="+mn-cs"/>
              </a:rPr>
              <a:t> </a:t>
            </a:r>
            <a:r>
              <a:rPr lang="en-US" altLang="zh-CN" sz="1200" u="none" kern="1200" baseline="0" dirty="0">
                <a:solidFill>
                  <a:schemeClr val="tx1"/>
                </a:solidFill>
                <a:effectLst/>
                <a:latin typeface="+mn-lt"/>
                <a:ea typeface="+mn-ea"/>
                <a:cs typeface="+mn-cs"/>
              </a:rPr>
              <a:t>campaign</a:t>
            </a:r>
            <a:r>
              <a:rPr lang="en-US" sz="1200" u="sng" kern="1200" dirty="0">
                <a:solidFill>
                  <a:schemeClr val="tx1"/>
                </a:solidFill>
                <a:effectLst/>
                <a:latin typeface="+mn-lt"/>
                <a:ea typeface="+mn-ea"/>
                <a:cs typeface="+mn-cs"/>
              </a:rPr>
              <a:t>. Women who have been sexually harassed or assaulted </a:t>
            </a:r>
            <a:r>
              <a:rPr lang="en-US" altLang="zh-CN" sz="1200" u="sng" kern="1200" dirty="0">
                <a:solidFill>
                  <a:schemeClr val="tx1"/>
                </a:solidFill>
                <a:effectLst/>
                <a:latin typeface="+mn-lt"/>
                <a:ea typeface="+mn-ea"/>
                <a:cs typeface="+mn-cs"/>
              </a:rPr>
              <a:t>post</a:t>
            </a:r>
            <a:r>
              <a:rPr lang="en-US" sz="1200" u="sng" kern="1200" dirty="0">
                <a:solidFill>
                  <a:schemeClr val="tx1"/>
                </a:solidFill>
                <a:effectLst/>
                <a:latin typeface="+mn-lt"/>
                <a:ea typeface="+mn-ea"/>
                <a:cs typeface="+mn-cs"/>
              </a:rPr>
              <a:t> “#Me too”</a:t>
            </a:r>
            <a:r>
              <a:rPr lang="zh-CN" altLang="en-US" sz="1200" u="sng"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on</a:t>
            </a:r>
            <a:r>
              <a:rPr lang="zh-CN" altLang="en-US" sz="1200" u="sng" kern="1200" baseline="0" dirty="0">
                <a:solidFill>
                  <a:schemeClr val="tx1"/>
                </a:solidFill>
                <a:effectLst/>
                <a:latin typeface="+mn-lt"/>
                <a:ea typeface="+mn-ea"/>
                <a:cs typeface="+mn-cs"/>
              </a:rPr>
              <a:t> </a:t>
            </a:r>
            <a:r>
              <a:rPr lang="en-US" sz="1200" u="sng" kern="1200" baseline="0" dirty="0">
                <a:solidFill>
                  <a:schemeClr val="tx1"/>
                </a:solidFill>
                <a:effectLst/>
                <a:latin typeface="+mn-lt"/>
                <a:ea typeface="+mn-ea"/>
                <a:cs typeface="+mn-cs"/>
              </a:rPr>
              <a:t>social media, either sharing their own stories, or simply posting the hashtag to add their voices. </a:t>
            </a:r>
          </a:p>
          <a:p>
            <a:r>
              <a:rPr lang="zh-CN" altLang="en-US" sz="1200" kern="1200" baseline="0" dirty="0">
                <a:solidFill>
                  <a:schemeClr val="tx1"/>
                </a:solidFill>
                <a:effectLst/>
                <a:latin typeface="+mn-lt"/>
                <a:ea typeface="+mn-ea"/>
                <a:cs typeface="+mn-cs"/>
              </a:rPr>
              <a:t>   </a:t>
            </a:r>
            <a:r>
              <a:rPr lang="en-US" sz="1200" u="sng" kern="1200" baseline="0" dirty="0">
                <a:solidFill>
                  <a:schemeClr val="tx1"/>
                </a:solidFill>
                <a:effectLst/>
                <a:latin typeface="+mn-lt"/>
                <a:ea typeface="+mn-ea"/>
                <a:cs typeface="+mn-cs"/>
              </a:rPr>
              <a:t>You know, for a long time, most women defined their own sexual assault as </a:t>
            </a:r>
            <a:r>
              <a:rPr lang="en-US" sz="1200" u="sng" kern="1200" baseline="0" dirty="0" err="1">
                <a:solidFill>
                  <a:schemeClr val="tx1"/>
                </a:solidFill>
                <a:effectLst/>
                <a:latin typeface="+mn-lt"/>
                <a:ea typeface="+mn-ea"/>
                <a:cs typeface="+mn-cs"/>
              </a:rPr>
              <a:t>sth</a:t>
            </a:r>
            <a:r>
              <a:rPr lang="en-US" sz="1200" u="sng" kern="1200" baseline="0" dirty="0">
                <a:solidFill>
                  <a:schemeClr val="tx1"/>
                </a:solidFill>
                <a:effectLst/>
                <a:latin typeface="+mn-lt"/>
                <a:ea typeface="+mn-ea"/>
                <a:cs typeface="+mn-cs"/>
              </a:rPr>
              <a:t> unspoken or </a:t>
            </a:r>
            <a:r>
              <a:rPr lang="en-US" sz="1200" u="sng" kern="1200" baseline="0" dirty="0" err="1">
                <a:solidFill>
                  <a:schemeClr val="tx1"/>
                </a:solidFill>
                <a:effectLst/>
                <a:latin typeface="+mn-lt"/>
                <a:ea typeface="+mn-ea"/>
                <a:cs typeface="+mn-cs"/>
              </a:rPr>
              <a:t>sth</a:t>
            </a:r>
            <a:r>
              <a:rPr lang="en-US" sz="1200" u="sng" kern="1200" baseline="0" dirty="0">
                <a:solidFill>
                  <a:schemeClr val="tx1"/>
                </a:solidFill>
                <a:effectLst/>
                <a:latin typeface="+mn-lt"/>
                <a:ea typeface="+mn-ea"/>
                <a:cs typeface="+mn-cs"/>
              </a:rPr>
              <a:t> to be ashamed of acknowledging. </a:t>
            </a:r>
            <a:r>
              <a:rPr lang="en-US" altLang="zh-CN" sz="1200" u="sng" kern="1200" baseline="0" dirty="0">
                <a:solidFill>
                  <a:schemeClr val="tx1"/>
                </a:solidFill>
                <a:effectLst/>
                <a:latin typeface="+mn-lt"/>
                <a:ea typeface="+mn-ea"/>
                <a:cs typeface="+mn-cs"/>
              </a:rPr>
              <a:t>But</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now</a:t>
            </a:r>
            <a:r>
              <a:rPr lang="en-US" sz="1200" u="sng" kern="1200" baseline="0" dirty="0">
                <a:solidFill>
                  <a:schemeClr val="tx1"/>
                </a:solidFill>
                <a:effectLst/>
                <a:latin typeface="+mn-lt"/>
                <a:ea typeface="+mn-ea"/>
                <a:cs typeface="+mn-cs"/>
              </a:rPr>
              <a:t>, s</a:t>
            </a:r>
            <a:r>
              <a:rPr lang="en-US" sz="1200" u="sng" kern="1200" dirty="0">
                <a:solidFill>
                  <a:schemeClr val="tx1"/>
                </a:solidFill>
                <a:effectLst/>
                <a:latin typeface="+mn-lt"/>
                <a:ea typeface="+mn-ea"/>
                <a:cs typeface="+mn-cs"/>
              </a:rPr>
              <a:t>ocial media provide a platform </a:t>
            </a:r>
            <a:r>
              <a:rPr lang="en-US" altLang="zh-CN" sz="1200" u="sng" kern="1200" dirty="0">
                <a:solidFill>
                  <a:schemeClr val="tx1"/>
                </a:solidFill>
                <a:effectLst/>
                <a:latin typeface="+mn-lt"/>
                <a:ea typeface="+mn-ea"/>
                <a:cs typeface="+mn-cs"/>
              </a:rPr>
              <a:t>for</a:t>
            </a:r>
            <a:r>
              <a:rPr lang="zh-CN" altLang="en-US" sz="1200" u="sng" kern="1200" dirty="0">
                <a:solidFill>
                  <a:schemeClr val="tx1"/>
                </a:solidFill>
                <a:effectLst/>
                <a:latin typeface="+mn-lt"/>
                <a:ea typeface="+mn-ea"/>
                <a:cs typeface="+mn-cs"/>
              </a:rPr>
              <a:t> </a:t>
            </a:r>
            <a:r>
              <a:rPr lang="en-US" altLang="zh-CN" sz="1200" u="sng" kern="1200" dirty="0">
                <a:solidFill>
                  <a:schemeClr val="tx1"/>
                </a:solidFill>
                <a:effectLst/>
                <a:latin typeface="+mn-lt"/>
                <a:ea typeface="+mn-ea"/>
                <a:cs typeface="+mn-cs"/>
              </a:rPr>
              <a:t>victims</a:t>
            </a:r>
            <a:r>
              <a:rPr lang="zh-CN" altLang="en-US" sz="1200" u="sng" kern="1200" dirty="0">
                <a:solidFill>
                  <a:schemeClr val="tx1"/>
                </a:solidFill>
                <a:effectLst/>
                <a:latin typeface="+mn-lt"/>
                <a:ea typeface="+mn-ea"/>
                <a:cs typeface="+mn-cs"/>
              </a:rPr>
              <a:t> </a:t>
            </a:r>
            <a:r>
              <a:rPr lang="en-US" altLang="zh-CN" sz="1200" u="sng" kern="1200" dirty="0">
                <a:solidFill>
                  <a:schemeClr val="tx1"/>
                </a:solidFill>
                <a:effectLst/>
                <a:latin typeface="+mn-lt"/>
                <a:ea typeface="+mn-ea"/>
                <a:cs typeface="+mn-cs"/>
              </a:rPr>
              <a:t>to</a:t>
            </a:r>
            <a:r>
              <a:rPr lang="zh-CN" altLang="en-US" sz="1200" u="sng" kern="1200" dirty="0">
                <a:solidFill>
                  <a:schemeClr val="tx1"/>
                </a:solidFill>
                <a:effectLst/>
                <a:latin typeface="+mn-lt"/>
                <a:ea typeface="+mn-ea"/>
                <a:cs typeface="+mn-cs"/>
              </a:rPr>
              <a:t> </a:t>
            </a:r>
            <a:r>
              <a:rPr lang="en-US" altLang="zh-CN" sz="1200" u="sng" kern="1200" dirty="0">
                <a:solidFill>
                  <a:schemeClr val="tx1"/>
                </a:solidFill>
                <a:effectLst/>
                <a:latin typeface="+mn-lt"/>
                <a:ea typeface="+mn-ea"/>
                <a:cs typeface="+mn-cs"/>
              </a:rPr>
              <a:t>speak</a:t>
            </a:r>
            <a:r>
              <a:rPr lang="zh-CN" altLang="en-US" sz="1200" u="sng" kern="1200" dirty="0">
                <a:solidFill>
                  <a:schemeClr val="tx1"/>
                </a:solidFill>
                <a:effectLst/>
                <a:latin typeface="+mn-lt"/>
                <a:ea typeface="+mn-ea"/>
                <a:cs typeface="+mn-cs"/>
              </a:rPr>
              <a:t> </a:t>
            </a:r>
            <a:r>
              <a:rPr lang="en-US" altLang="zh-CN" sz="1200" u="sng" kern="1200" dirty="0">
                <a:solidFill>
                  <a:schemeClr val="tx1"/>
                </a:solidFill>
                <a:effectLst/>
                <a:latin typeface="+mn-lt"/>
                <a:ea typeface="+mn-ea"/>
                <a:cs typeface="+mn-cs"/>
              </a:rPr>
              <a:t>up,</a:t>
            </a:r>
            <a:r>
              <a:rPr lang="zh-CN" altLang="en-US" sz="1200" u="sng" kern="1200" dirty="0">
                <a:solidFill>
                  <a:schemeClr val="tx1"/>
                </a:solidFill>
                <a:effectLst/>
                <a:latin typeface="+mn-lt"/>
                <a:ea typeface="+mn-ea"/>
                <a:cs typeface="+mn-cs"/>
              </a:rPr>
              <a:t> </a:t>
            </a:r>
            <a:r>
              <a:rPr lang="en-US" altLang="zh-CN" sz="1200" u="sng" kern="1200" dirty="0">
                <a:solidFill>
                  <a:schemeClr val="tx1"/>
                </a:solidFill>
                <a:effectLst/>
                <a:latin typeface="+mn-lt"/>
                <a:ea typeface="+mn-ea"/>
                <a:cs typeface="+mn-cs"/>
              </a:rPr>
              <a:t>and</a:t>
            </a:r>
            <a:r>
              <a:rPr lang="zh-CN" altLang="en-US" sz="1200" u="sng" kern="1200" dirty="0">
                <a:solidFill>
                  <a:schemeClr val="tx1"/>
                </a:solidFill>
                <a:effectLst/>
                <a:latin typeface="+mn-lt"/>
                <a:ea typeface="+mn-ea"/>
                <a:cs typeface="+mn-cs"/>
              </a:rPr>
              <a:t> </a:t>
            </a:r>
            <a:r>
              <a:rPr lang="en-US" altLang="zh-CN" sz="1200" u="sng" kern="1200" dirty="0">
                <a:solidFill>
                  <a:schemeClr val="tx1"/>
                </a:solidFill>
                <a:effectLst/>
                <a:latin typeface="+mn-lt"/>
                <a:ea typeface="+mn-ea"/>
                <a:cs typeface="+mn-cs"/>
              </a:rPr>
              <a:t>empower</a:t>
            </a:r>
            <a:r>
              <a:rPr lang="en-US" sz="1200" u="sng" kern="1200" dirty="0">
                <a:solidFill>
                  <a:schemeClr val="tx1"/>
                </a:solidFill>
                <a:effectLst/>
                <a:latin typeface="+mn-lt"/>
                <a:ea typeface="+mn-ea"/>
                <a:cs typeface="+mn-cs"/>
              </a:rPr>
              <a:t> victims to</a:t>
            </a:r>
            <a:r>
              <a:rPr lang="en-US" sz="1200" u="sng" kern="1200" baseline="0" dirty="0">
                <a:solidFill>
                  <a:schemeClr val="tx1"/>
                </a:solidFill>
                <a:effectLst/>
                <a:latin typeface="+mn-lt"/>
                <a:ea typeface="+mn-ea"/>
                <a:cs typeface="+mn-cs"/>
              </a:rPr>
              <a:t> transfer their </a:t>
            </a:r>
            <a:r>
              <a:rPr lang="en-US" altLang="zh-CN" sz="1200" u="sng" kern="1200" baseline="0" dirty="0">
                <a:solidFill>
                  <a:schemeClr val="tx1"/>
                </a:solidFill>
                <a:effectLst/>
                <a:latin typeface="+mn-lt"/>
                <a:ea typeface="+mn-ea"/>
                <a:cs typeface="+mn-cs"/>
              </a:rPr>
              <a:t>private</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experience</a:t>
            </a:r>
            <a:r>
              <a:rPr lang="zh-CN" altLang="en-US" sz="1200" u="sng" kern="1200" baseline="0" dirty="0">
                <a:solidFill>
                  <a:schemeClr val="tx1"/>
                </a:solidFill>
                <a:effectLst/>
                <a:latin typeface="+mn-lt"/>
                <a:ea typeface="+mn-ea"/>
                <a:cs typeface="+mn-cs"/>
              </a:rPr>
              <a:t> </a:t>
            </a:r>
            <a:r>
              <a:rPr lang="en-US" sz="1200" u="sng" kern="1200" baseline="0" dirty="0">
                <a:solidFill>
                  <a:schemeClr val="tx1"/>
                </a:solidFill>
                <a:effectLst/>
                <a:latin typeface="+mn-lt"/>
                <a:ea typeface="+mn-ea"/>
                <a:cs typeface="+mn-cs"/>
              </a:rPr>
              <a:t>into a movement</a:t>
            </a:r>
            <a:r>
              <a:rPr lang="en-US" altLang="zh-CN" sz="1200" u="sng" kern="1200" baseline="0" dirty="0">
                <a:solidFill>
                  <a:schemeClr val="tx1"/>
                </a:solidFill>
                <a:effectLst/>
                <a:latin typeface="+mn-lt"/>
                <a:ea typeface="+mn-ea"/>
                <a:cs typeface="+mn-cs"/>
              </a:rPr>
              <a:t>,</a:t>
            </a:r>
            <a:r>
              <a:rPr lang="zh-CN" altLang="en-US" sz="1200" u="sng" kern="1200" baseline="0" dirty="0">
                <a:solidFill>
                  <a:schemeClr val="tx1"/>
                </a:solidFill>
                <a:effectLst/>
                <a:latin typeface="+mn-lt"/>
                <a:ea typeface="+mn-ea"/>
                <a:cs typeface="+mn-cs"/>
              </a:rPr>
              <a:t> </a:t>
            </a:r>
            <a:r>
              <a:rPr lang="en-US" sz="1200" u="sng" kern="1200" baseline="0" dirty="0">
                <a:solidFill>
                  <a:schemeClr val="tx1"/>
                </a:solidFill>
                <a:effectLst/>
                <a:latin typeface="+mn-lt"/>
                <a:ea typeface="+mn-ea"/>
                <a:cs typeface="+mn-cs"/>
              </a:rPr>
              <a:t>and get people to understand the prevalence of </a:t>
            </a:r>
            <a:r>
              <a:rPr lang="en-US" altLang="zh-CN" sz="1200" u="sng" kern="1200" baseline="0" dirty="0">
                <a:solidFill>
                  <a:schemeClr val="tx1"/>
                </a:solidFill>
                <a:effectLst/>
                <a:latin typeface="+mn-lt"/>
                <a:ea typeface="+mn-ea"/>
                <a:cs typeface="+mn-cs"/>
              </a:rPr>
              <a:t>this</a:t>
            </a:r>
            <a:r>
              <a:rPr lang="zh-CN" altLang="en-US" sz="1200" u="sng" kern="1200" baseline="0" dirty="0">
                <a:solidFill>
                  <a:schemeClr val="tx1"/>
                </a:solidFill>
                <a:effectLst/>
                <a:latin typeface="+mn-lt"/>
                <a:ea typeface="+mn-ea"/>
                <a:cs typeface="+mn-cs"/>
              </a:rPr>
              <a:t> </a:t>
            </a:r>
            <a:r>
              <a:rPr lang="en-US" altLang="zh-CN" sz="1200" u="sng" kern="1200" baseline="0" dirty="0">
                <a:solidFill>
                  <a:schemeClr val="tx1"/>
                </a:solidFill>
                <a:effectLst/>
                <a:latin typeface="+mn-lt"/>
                <a:ea typeface="+mn-ea"/>
                <a:cs typeface="+mn-cs"/>
              </a:rPr>
              <a:t>problem</a:t>
            </a:r>
            <a:r>
              <a:rPr lang="zh-CN" altLang="en-US" sz="1200" u="sng" kern="1200" baseline="0" dirty="0">
                <a:solidFill>
                  <a:schemeClr val="tx1"/>
                </a:solidFill>
                <a:effectLst/>
                <a:latin typeface="+mn-lt"/>
                <a:ea typeface="+mn-ea"/>
                <a:cs typeface="+mn-cs"/>
              </a:rPr>
              <a:t> </a:t>
            </a:r>
            <a:r>
              <a:rPr lang="en-US" sz="1200" u="sng" kern="1200" baseline="0" dirty="0">
                <a:solidFill>
                  <a:schemeClr val="tx1"/>
                </a:solidFill>
                <a:effectLst/>
                <a:latin typeface="+mn-lt"/>
                <a:ea typeface="+mn-ea"/>
                <a:cs typeface="+mn-cs"/>
              </a:rPr>
              <a:t>in the society. </a:t>
            </a:r>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72EF1C-8A29-2B4C-86AE-812008361486}" type="slidenum">
              <a:rPr lang="en-US" smtClean="0"/>
              <a:t>16</a:t>
            </a:fld>
            <a:endParaRPr lang="en-US"/>
          </a:p>
        </p:txBody>
      </p:sp>
    </p:spTree>
    <p:extLst>
      <p:ext uri="{BB962C8B-B14F-4D97-AF65-F5344CB8AC3E}">
        <p14:creationId xmlns:p14="http://schemas.microsoft.com/office/powerpoint/2010/main" val="1930701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en-US" altLang="zh-CN" baseline="0" dirty="0"/>
              <a:t> this timeline shows the c</a:t>
            </a:r>
            <a:r>
              <a:rPr lang="en-US" altLang="zh-CN" dirty="0"/>
              <a:t>urrent stage of policy</a:t>
            </a:r>
            <a:r>
              <a:rPr lang="en-US" altLang="zh-CN" baseline="0" dirty="0"/>
              <a:t> making of IPV in the U.S. and China. </a:t>
            </a:r>
            <a:endParaRPr lang="en-US" altLang="zh-CN" dirty="0"/>
          </a:p>
          <a:p>
            <a:r>
              <a:rPr lang="en-US" altLang="zh-CN" dirty="0"/>
              <a:t>2</a:t>
            </a:r>
            <a:r>
              <a:rPr lang="zh-CN" altLang="en-US" dirty="0"/>
              <a:t>：</a:t>
            </a:r>
            <a:r>
              <a:rPr lang="en-US" altLang="zh-CN" dirty="0"/>
              <a:t>we notice there is a</a:t>
            </a:r>
            <a:r>
              <a:rPr lang="en-US" altLang="zh-CN" baseline="0" dirty="0"/>
              <a:t> 20 years lag between the U.S. and China. </a:t>
            </a:r>
          </a:p>
          <a:p>
            <a:r>
              <a:rPr lang="en-US" altLang="zh-CN" baseline="0" dirty="0"/>
              <a:t>When the U.S. passed the VAWA, the first federal legislation to address VAW in 1994; </a:t>
            </a:r>
          </a:p>
          <a:p>
            <a:r>
              <a:rPr lang="en-US" altLang="zh-CN" baseline="0" dirty="0"/>
              <a:t>China just started to recognize DV as a social problem under the influence of world conference on women held in BJ.</a:t>
            </a:r>
          </a:p>
          <a:p>
            <a:r>
              <a:rPr lang="en-US" altLang="zh-CN" baseline="0" dirty="0"/>
              <a:t>3:   In 2000, 2005, and 2013, </a:t>
            </a:r>
            <a:r>
              <a:rPr lang="en-US" altLang="zh-CN" baseline="0" dirty="0" err="1"/>
              <a:t>vawa</a:t>
            </a:r>
            <a:r>
              <a:rPr lang="en-US" altLang="zh-CN" baseline="0" dirty="0"/>
              <a:t> has been reauthorized and improved services for all victims of domestic violence, sexual assault, dating violence and stalking. </a:t>
            </a:r>
          </a:p>
          <a:p>
            <a:endParaRPr lang="en-US" altLang="zh-CN" baseline="0" dirty="0"/>
          </a:p>
          <a:p>
            <a:r>
              <a:rPr lang="en-US" altLang="zh-CN" baseline="0" dirty="0"/>
              <a:t>It is a critical time to study policy making of IPV in China because the NPC is developing a comprehensive law against DV this year. There is positive political climate for a new law. </a:t>
            </a:r>
          </a:p>
          <a:p>
            <a:r>
              <a:rPr lang="en-US" altLang="zh-CN" baseline="0" dirty="0"/>
              <a:t>  </a:t>
            </a:r>
          </a:p>
          <a:p>
            <a:r>
              <a:rPr lang="en-US" altLang="zh-CN" baseline="0" dirty="0"/>
              <a:t>4: Many influential factors promote policy making.  </a:t>
            </a:r>
          </a:p>
          <a:p>
            <a:r>
              <a:rPr lang="en-US" altLang="zh-CN" baseline="0" dirty="0"/>
              <a:t>For example, in the U.S., women’s movement, research, shelter services, they all inform the public and policy makers t</a:t>
            </a:r>
            <a:r>
              <a:rPr lang="en-US" dirty="0"/>
              <a:t>hat family violence is a social problem, and made it clear for a need for legislation focusing on the prevention and treatment of VAW.</a:t>
            </a:r>
            <a:endParaRPr lang="en-US" altLang="zh-CN" baseline="0" dirty="0"/>
          </a:p>
          <a:p>
            <a:r>
              <a:rPr lang="en-US" altLang="zh-CN" baseline="0" dirty="0"/>
              <a:t>5: Based on two different stages of policy making on IPV between the U.S. and China,  and a 20 years lag, and similar or different influential factors in the policy making process, I am motivated to do a comparison between the U.S and China in terms of policy making of IPV. </a:t>
            </a:r>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4C10E6A1-0152-4581-AB44-F90B455E2890}" type="slidenum">
              <a:rPr lang="en-US" smtClean="0"/>
              <a:t>17</a:t>
            </a:fld>
            <a:endParaRPr lang="en-US"/>
          </a:p>
        </p:txBody>
      </p:sp>
    </p:spTree>
    <p:extLst>
      <p:ext uri="{BB962C8B-B14F-4D97-AF65-F5344CB8AC3E}">
        <p14:creationId xmlns:p14="http://schemas.microsoft.com/office/powerpoint/2010/main" val="1064833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Big Data for Social Justice Lab at iSchool dedicated to human-centered data science with two main missions, research and teaching.</a:t>
            </a:r>
          </a:p>
          <a:p>
            <a:pPr fontAlgn="base"/>
            <a:r>
              <a:rPr lang="en-US" sz="1200" b="0" kern="1200" cap="all" dirty="0">
                <a:solidFill>
                  <a:schemeClr val="tx1"/>
                </a:solidFill>
                <a:effectLst/>
                <a:latin typeface="+mn-lt"/>
                <a:ea typeface="+mn-ea"/>
                <a:cs typeface="+mn-cs"/>
              </a:rPr>
              <a:t>RESEARCH</a:t>
            </a:r>
          </a:p>
          <a:p>
            <a:pPr fontAlgn="base"/>
            <a:r>
              <a:rPr lang="en-US" sz="1200" b="0" i="0" kern="1200" dirty="0">
                <a:solidFill>
                  <a:schemeClr val="tx1"/>
                </a:solidFill>
                <a:effectLst/>
                <a:latin typeface="+mn-lt"/>
                <a:ea typeface="+mn-ea"/>
                <a:cs typeface="+mn-cs"/>
              </a:rPr>
              <a:t>The Big Data for Social Justice Lab focuses its efforts to undertake new frontier research that tackles important questions at the leading edge of computational social science. The Big Data for Social Justice Lab applies the big data technics to the following research fields:</a:t>
            </a:r>
          </a:p>
          <a:p>
            <a:pPr fontAlgn="base"/>
            <a:r>
              <a:rPr lang="en-US" sz="1200" b="0" i="0" kern="1200" dirty="0">
                <a:solidFill>
                  <a:schemeClr val="tx1"/>
                </a:solidFill>
                <a:effectLst/>
                <a:latin typeface="+mn-lt"/>
                <a:ea typeface="+mn-ea"/>
                <a:cs typeface="+mn-cs"/>
              </a:rPr>
              <a:t>Intimate partner violence/dating violence</a:t>
            </a:r>
          </a:p>
          <a:p>
            <a:pPr fontAlgn="base"/>
            <a:r>
              <a:rPr lang="en-US" sz="1200" b="0" i="0" kern="1200" dirty="0">
                <a:solidFill>
                  <a:schemeClr val="tx1"/>
                </a:solidFill>
                <a:effectLst/>
                <a:latin typeface="+mn-lt"/>
                <a:ea typeface="+mn-ea"/>
                <a:cs typeface="+mn-cs"/>
              </a:rPr>
              <a:t>Sexual assault/violence, rape</a:t>
            </a:r>
          </a:p>
          <a:p>
            <a:pPr fontAlgn="base"/>
            <a:r>
              <a:rPr lang="en-US" sz="1200" b="0" i="0" kern="1200" dirty="0">
                <a:solidFill>
                  <a:schemeClr val="tx1"/>
                </a:solidFill>
                <a:effectLst/>
                <a:latin typeface="+mn-lt"/>
                <a:ea typeface="+mn-ea"/>
                <a:cs typeface="+mn-cs"/>
              </a:rPr>
              <a:t>Health Information Communication</a:t>
            </a:r>
          </a:p>
          <a:p>
            <a:pPr fontAlgn="base"/>
            <a:r>
              <a:rPr lang="en-US" sz="1200" b="0" i="0" kern="1200" dirty="0">
                <a:solidFill>
                  <a:schemeClr val="tx1"/>
                </a:solidFill>
                <a:effectLst/>
                <a:latin typeface="+mn-lt"/>
                <a:ea typeface="+mn-ea"/>
                <a:cs typeface="+mn-cs"/>
              </a:rPr>
              <a:t>Data mining</a:t>
            </a:r>
          </a:p>
          <a:p>
            <a:pPr fontAlgn="base"/>
            <a:r>
              <a:rPr lang="en-US" sz="1200" b="0" i="0" kern="1200" dirty="0">
                <a:solidFill>
                  <a:schemeClr val="tx1"/>
                </a:solidFill>
                <a:effectLst/>
                <a:latin typeface="+mn-lt"/>
                <a:ea typeface="+mn-ea"/>
                <a:cs typeface="+mn-cs"/>
              </a:rPr>
              <a:t>App/mobile design</a:t>
            </a:r>
          </a:p>
          <a:p>
            <a:pPr fontAlgn="base"/>
            <a:r>
              <a:rPr lang="en-US" sz="1200" b="0" i="0" kern="1200" dirty="0">
                <a:solidFill>
                  <a:schemeClr val="tx1"/>
                </a:solidFill>
                <a:effectLst/>
                <a:latin typeface="+mn-lt"/>
                <a:ea typeface="+mn-ea"/>
                <a:cs typeface="+mn-cs"/>
              </a:rPr>
              <a:t>Information communication technology</a:t>
            </a:r>
          </a:p>
          <a:p>
            <a:pPr fontAlgn="base"/>
            <a:r>
              <a:rPr lang="en-US" sz="1200" b="0" kern="1200" cap="all" dirty="0">
                <a:solidFill>
                  <a:schemeClr val="tx1"/>
                </a:solidFill>
                <a:effectLst/>
                <a:latin typeface="+mn-lt"/>
                <a:ea typeface="+mn-ea"/>
                <a:cs typeface="+mn-cs"/>
              </a:rPr>
              <a:t>TEACHING</a:t>
            </a:r>
          </a:p>
          <a:p>
            <a:pPr fontAlgn="base"/>
            <a:r>
              <a:rPr lang="en-US" sz="1200" b="0" i="0" kern="1200" dirty="0">
                <a:solidFill>
                  <a:schemeClr val="tx1"/>
                </a:solidFill>
                <a:effectLst/>
                <a:latin typeface="+mn-lt"/>
                <a:ea typeface="+mn-ea"/>
                <a:cs typeface="+mn-cs"/>
              </a:rPr>
              <a:t>At a time when there is an ongoing public discussion about the responsible use of big data, the Big Data for Social Justice Lab inspires students to reflect on how big data can be used to promote social justice in innovative ways. The Lab offers Big Data and Data Science courses:</a:t>
            </a:r>
          </a:p>
          <a:p>
            <a:pPr fontAlgn="base"/>
            <a:r>
              <a:rPr lang="en-US" sz="1200" b="0" i="0" kern="1200" dirty="0">
                <a:solidFill>
                  <a:schemeClr val="tx1"/>
                </a:solidFill>
                <a:effectLst/>
                <a:latin typeface="+mn-lt"/>
                <a:ea typeface="+mn-ea"/>
                <a:cs typeface="+mn-cs"/>
              </a:rPr>
              <a:t>Statistics</a:t>
            </a:r>
          </a:p>
          <a:p>
            <a:pPr fontAlgn="base"/>
            <a:r>
              <a:rPr lang="en-US" sz="1200" b="0" i="0" kern="1200" dirty="0">
                <a:solidFill>
                  <a:schemeClr val="tx1"/>
                </a:solidFill>
                <a:effectLst/>
                <a:latin typeface="+mn-lt"/>
                <a:ea typeface="+mn-ea"/>
                <a:cs typeface="+mn-cs"/>
              </a:rPr>
              <a:t>Ethics, Vulnerable Population and Information Technology</a:t>
            </a:r>
          </a:p>
          <a:p>
            <a:pPr fontAlgn="base"/>
            <a:r>
              <a:rPr lang="en-US" sz="1200" b="0" i="0" kern="1200" dirty="0">
                <a:solidFill>
                  <a:schemeClr val="tx1"/>
                </a:solidFill>
                <a:effectLst/>
                <a:latin typeface="+mn-lt"/>
                <a:ea typeface="+mn-ea"/>
                <a:cs typeface="+mn-cs"/>
              </a:rPr>
              <a:t>Research Methods</a:t>
            </a:r>
          </a:p>
          <a:p>
            <a:endParaRPr lang="en-US" dirty="0"/>
          </a:p>
        </p:txBody>
      </p:sp>
      <p:sp>
        <p:nvSpPr>
          <p:cNvPr id="4" name="Slide Number Placeholder 3"/>
          <p:cNvSpPr>
            <a:spLocks noGrp="1"/>
          </p:cNvSpPr>
          <p:nvPr>
            <p:ph type="sldNum" sz="quarter" idx="5"/>
          </p:nvPr>
        </p:nvSpPr>
        <p:spPr/>
        <p:txBody>
          <a:bodyPr/>
          <a:lstStyle/>
          <a:p>
            <a:fld id="{0972EF1C-8A29-2B4C-86AE-812008361486}" type="slidenum">
              <a:rPr lang="en-US" smtClean="0"/>
              <a:t>18</a:t>
            </a:fld>
            <a:endParaRPr lang="en-US"/>
          </a:p>
        </p:txBody>
      </p:sp>
    </p:spTree>
    <p:extLst>
      <p:ext uri="{BB962C8B-B14F-4D97-AF65-F5344CB8AC3E}">
        <p14:creationId xmlns:p14="http://schemas.microsoft.com/office/powerpoint/2010/main" val="110864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Constantia" panose="02030602050306030303" pitchFamily="18" charset="0"/>
              </a:defRPr>
            </a:lvl1pPr>
          </a:lstStyle>
          <a:p>
            <a:r>
              <a:rPr lang="zh-CN" altLang="en-US" dirty="0"/>
              <a:t>单击此处编辑母版标题样式</a:t>
            </a:r>
            <a:endParaRPr 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1A6055F4-753B-414E-9F36-99404B16E5B9}" type="datetime1">
              <a:rPr lang="en-US" altLang="zh-CN" smtClean="0"/>
              <a:t>5/29/19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65955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BD5A045B-FB0E-AC4E-B303-B157E0117937}" type="datetime1">
              <a:rPr lang="en-US" altLang="zh-CN" smtClean="0"/>
              <a:t>5/29/19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94915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F8F4021F-CB95-F341-AAC0-37AE50903753}" type="datetime1">
              <a:rPr lang="en-US" altLang="zh-CN" smtClean="0"/>
              <a:t>5/29/19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665147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C38B9F1C-2C42-8A42-8895-FDAF41DD636C}" type="datetime1">
              <a:rPr lang="en-US" altLang="zh-CN" smtClean="0"/>
              <a:t>5/29/19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76694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FF125CD-CC0F-E046-8470-C3658DF18DD5}" type="datetime1">
              <a:rPr lang="en-US" altLang="zh-CN" smtClean="0"/>
              <a:t>5/29/19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85130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CD634090-C754-0045-A4C3-F2FFA326CBEF}" type="datetime1">
              <a:rPr lang="en-US" altLang="zh-CN" smtClean="0"/>
              <a:t>5/29/19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730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083E4D4F-2F29-C34F-B077-07895BB459AF}" type="datetime1">
              <a:rPr lang="en-US" altLang="zh-CN" smtClean="0"/>
              <a:t>5/29/19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3228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DD718281-912E-A34B-9E53-17D43903E3DA}" type="datetime1">
              <a:rPr lang="en-US" altLang="zh-CN" smtClean="0"/>
              <a:t>5/29/19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40602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93A80C-43E3-374B-8990-9B21B975984E}" type="datetime1">
              <a:rPr lang="en-US" altLang="zh-CN" smtClean="0"/>
              <a:t>5/29/19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9164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BD2258E-1911-AD4B-87D2-D333F0822ECA}" type="datetime1">
              <a:rPr lang="en-US" altLang="zh-CN" smtClean="0"/>
              <a:t>5/29/19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12228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BF00046-48F5-5F4E-A7A2-8FF97D507E36}" type="datetime1">
              <a:rPr lang="en-US" altLang="zh-CN" smtClean="0"/>
              <a:t>5/29/19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63017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C6B85E-AF25-6841-8B06-99FB4157660C}" type="datetime1">
              <a:rPr lang="en-US" altLang="zh-CN" smtClean="0"/>
              <a:t>5/29/19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06113700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6.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image" Target="../media/image29.tiff"/><Relationship Id="rId7" Type="http://schemas.openxmlformats.org/officeDocument/2006/relationships/image" Target="../media/image33.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36.tiff"/><Relationship Id="rId4" Type="http://schemas.openxmlformats.org/officeDocument/2006/relationships/image" Target="../media/image30.tiff"/><Relationship Id="rId9" Type="http://schemas.openxmlformats.org/officeDocument/2006/relationships/image" Target="../media/image35.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143" y="548680"/>
            <a:ext cx="9100080" cy="1728020"/>
          </a:xfrm>
        </p:spPr>
        <p:txBody>
          <a:bodyPr>
            <a:noAutofit/>
          </a:bodyPr>
          <a:lstStyle/>
          <a:p>
            <a:pPr>
              <a:lnSpc>
                <a:spcPct val="150000"/>
              </a:lnSpc>
            </a:pPr>
            <a:r>
              <a:rPr lang="en-US" altLang="zh-CN" sz="3600" b="1" dirty="0">
                <a:solidFill>
                  <a:srgbClr val="003067"/>
                </a:solidFill>
                <a:latin typeface="Constantia" charset="0"/>
                <a:ea typeface="Constantia" charset="0"/>
                <a:cs typeface="Constantia" charset="0"/>
              </a:rPr>
              <a:t>Usage of Big Data in</a:t>
            </a:r>
            <a:br>
              <a:rPr lang="en-US" altLang="zh-CN" sz="3600" b="1" dirty="0">
                <a:solidFill>
                  <a:srgbClr val="003067"/>
                </a:solidFill>
                <a:latin typeface="Constantia" charset="0"/>
                <a:ea typeface="Constantia" charset="0"/>
                <a:cs typeface="Constantia" charset="0"/>
              </a:rPr>
            </a:br>
            <a:r>
              <a:rPr lang="en-US" altLang="zh-CN" sz="3600" b="1" dirty="0">
                <a:solidFill>
                  <a:srgbClr val="003067"/>
                </a:solidFill>
                <a:latin typeface="Constantia" charset="0"/>
                <a:ea typeface="Constantia" charset="0"/>
                <a:cs typeface="Constantia" charset="0"/>
              </a:rPr>
              <a:t>Social Work Research</a:t>
            </a:r>
            <a:endParaRPr lang="en-US" sz="3600" b="1" dirty="0">
              <a:solidFill>
                <a:srgbClr val="003067"/>
              </a:solidFill>
              <a:latin typeface="Constantia" charset="0"/>
              <a:ea typeface="Constantia" charset="0"/>
              <a:cs typeface="Constantia" charset="0"/>
            </a:endParaRPr>
          </a:p>
        </p:txBody>
      </p:sp>
      <p:cxnSp>
        <p:nvCxnSpPr>
          <p:cNvPr id="10" name="直接连接符 2"/>
          <p:cNvCxnSpPr/>
          <p:nvPr/>
        </p:nvCxnSpPr>
        <p:spPr>
          <a:xfrm>
            <a:off x="0" y="2708920"/>
            <a:ext cx="9144000" cy="0"/>
          </a:xfrm>
          <a:prstGeom prst="line">
            <a:avLst/>
          </a:prstGeom>
          <a:ln w="19050">
            <a:solidFill>
              <a:srgbClr val="003067"/>
            </a:solidFill>
          </a:ln>
          <a:effectLst/>
        </p:spPr>
        <p:style>
          <a:lnRef idx="3">
            <a:schemeClr val="accent1"/>
          </a:lnRef>
          <a:fillRef idx="0">
            <a:schemeClr val="accent1"/>
          </a:fillRef>
          <a:effectRef idx="2">
            <a:schemeClr val="accent1"/>
          </a:effectRef>
          <a:fontRef idx="minor">
            <a:schemeClr val="tx1"/>
          </a:fontRef>
        </p:style>
      </p:cxnSp>
      <p:sp>
        <p:nvSpPr>
          <p:cNvPr id="11" name="Subtitle 2"/>
          <p:cNvSpPr txBox="1">
            <a:spLocks/>
          </p:cNvSpPr>
          <p:nvPr/>
        </p:nvSpPr>
        <p:spPr>
          <a:xfrm>
            <a:off x="50000" y="5577161"/>
            <a:ext cx="9102110" cy="11858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Clr>
                <a:schemeClr val="accent1"/>
              </a:buClr>
              <a:buSzPct val="100000"/>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solidFill>
                <a:latin typeface="+mn-lt"/>
                <a:ea typeface="+mn-ea"/>
                <a:cs typeface="+mn-cs"/>
              </a:defRPr>
            </a:lvl9pPr>
          </a:lstStyle>
          <a:p>
            <a:pPr algn="ctr"/>
            <a:r>
              <a:rPr lang="en-US" sz="2400" dirty="0">
                <a:solidFill>
                  <a:srgbClr val="003067"/>
                </a:solidFill>
                <a:latin typeface="Constantia" panose="02030602050306030303" pitchFamily="18" charset="0"/>
                <a:cs typeface="Times New Roman" panose="02020603050405020304" pitchFamily="18" charset="0"/>
              </a:rPr>
              <a:t>The Factor-</a:t>
            </a:r>
            <a:r>
              <a:rPr lang="en-US" sz="2400" dirty="0" err="1">
                <a:solidFill>
                  <a:srgbClr val="003067"/>
                </a:solidFill>
                <a:latin typeface="Constantia" panose="02030602050306030303" pitchFamily="18" charset="0"/>
                <a:cs typeface="Times New Roman" panose="02020603050405020304" pitchFamily="18" charset="0"/>
              </a:rPr>
              <a:t>Inwentash</a:t>
            </a:r>
            <a:r>
              <a:rPr lang="en-US" sz="2400" dirty="0">
                <a:solidFill>
                  <a:srgbClr val="003067"/>
                </a:solidFill>
                <a:latin typeface="Constantia" panose="02030602050306030303" pitchFamily="18" charset="0"/>
                <a:cs typeface="Times New Roman" panose="02020603050405020304" pitchFamily="18" charset="0"/>
              </a:rPr>
              <a:t> Faculty of Social Work</a:t>
            </a:r>
          </a:p>
          <a:p>
            <a:pPr algn="ctr"/>
            <a:r>
              <a:rPr lang="en-US" sz="2400" dirty="0">
                <a:solidFill>
                  <a:srgbClr val="003067"/>
                </a:solidFill>
                <a:latin typeface="Constantia" panose="02030602050306030303" pitchFamily="18" charset="0"/>
                <a:cs typeface="Times New Roman" panose="02020603050405020304" pitchFamily="18" charset="0"/>
              </a:rPr>
              <a:t>&amp; Faculty of Information </a:t>
            </a:r>
          </a:p>
          <a:p>
            <a:pPr algn="ctr"/>
            <a:r>
              <a:rPr lang="en-US" altLang="zh-CN" sz="2400" dirty="0">
                <a:solidFill>
                  <a:srgbClr val="003067"/>
                </a:solidFill>
                <a:latin typeface="Constantia" panose="02030602050306030303" pitchFamily="18" charset="0"/>
                <a:cs typeface="Times New Roman" panose="02020603050405020304" pitchFamily="18" charset="0"/>
              </a:rPr>
              <a:t>May</a:t>
            </a:r>
            <a:r>
              <a:rPr lang="zh-CN" altLang="en-US" sz="2400" dirty="0">
                <a:solidFill>
                  <a:srgbClr val="003067"/>
                </a:solidFill>
                <a:latin typeface="Constantia" panose="02030602050306030303" pitchFamily="18" charset="0"/>
                <a:cs typeface="Times New Roman" panose="02020603050405020304" pitchFamily="18" charset="0"/>
              </a:rPr>
              <a:t> </a:t>
            </a:r>
            <a:r>
              <a:rPr lang="en-US" altLang="zh-CN" sz="2400" dirty="0">
                <a:solidFill>
                  <a:srgbClr val="003067"/>
                </a:solidFill>
                <a:latin typeface="Constantia" panose="02030602050306030303" pitchFamily="18" charset="0"/>
                <a:cs typeface="Times New Roman" panose="02020603050405020304" pitchFamily="18" charset="0"/>
              </a:rPr>
              <a:t>29</a:t>
            </a:r>
            <a:r>
              <a:rPr lang="zh-CN" altLang="en-US" sz="2400" dirty="0">
                <a:solidFill>
                  <a:srgbClr val="003067"/>
                </a:solidFill>
                <a:latin typeface="Constantia" panose="02030602050306030303" pitchFamily="18" charset="0"/>
                <a:cs typeface="Times New Roman" panose="02020603050405020304" pitchFamily="18" charset="0"/>
              </a:rPr>
              <a:t> </a:t>
            </a:r>
            <a:r>
              <a:rPr lang="en-US" sz="2400" dirty="0">
                <a:solidFill>
                  <a:srgbClr val="003067"/>
                </a:solidFill>
                <a:latin typeface="Constantia" panose="02030602050306030303" pitchFamily="18" charset="0"/>
                <a:cs typeface="Times New Roman" panose="02020603050405020304" pitchFamily="18" charset="0"/>
              </a:rPr>
              <a:t>, 201</a:t>
            </a:r>
            <a:r>
              <a:rPr lang="en-US" altLang="zh-CN" sz="2400" dirty="0">
                <a:solidFill>
                  <a:srgbClr val="003067"/>
                </a:solidFill>
                <a:latin typeface="Constantia" panose="02030602050306030303" pitchFamily="18" charset="0"/>
                <a:cs typeface="Times New Roman" panose="02020603050405020304" pitchFamily="18" charset="0"/>
              </a:rPr>
              <a:t>9</a:t>
            </a:r>
            <a:endParaRPr lang="en-US" sz="2400" dirty="0">
              <a:solidFill>
                <a:srgbClr val="003067"/>
              </a:solidFill>
              <a:latin typeface="Constantia" panose="02030602050306030303" pitchFamily="18" charset="0"/>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3334101" y="2750218"/>
            <a:ext cx="2475798" cy="1156662"/>
          </a:xfrm>
          <a:prstGeom prst="rect">
            <a:avLst/>
          </a:prstGeom>
        </p:spPr>
      </p:pic>
      <p:sp>
        <p:nvSpPr>
          <p:cNvPr id="16" name="副标题 2"/>
          <p:cNvSpPr>
            <a:spLocks noGrp="1"/>
          </p:cNvSpPr>
          <p:nvPr>
            <p:ph type="subTitle" idx="1"/>
          </p:nvPr>
        </p:nvSpPr>
        <p:spPr>
          <a:xfrm>
            <a:off x="20945" y="4149080"/>
            <a:ext cx="9110278" cy="1185881"/>
          </a:xfrm>
        </p:spPr>
        <p:txBody>
          <a:bodyPr>
            <a:normAutofit/>
          </a:bodyPr>
          <a:lstStyle/>
          <a:p>
            <a:pPr>
              <a:lnSpc>
                <a:spcPct val="110000"/>
              </a:lnSpc>
            </a:pPr>
            <a:r>
              <a:rPr lang="en-US" sz="2400" b="1" dirty="0">
                <a:solidFill>
                  <a:srgbClr val="003067"/>
                </a:solidFill>
                <a:latin typeface="Constantia" charset="0"/>
                <a:ea typeface="Constantia" charset="0"/>
                <a:cs typeface="Constantia" charset="0"/>
              </a:rPr>
              <a:t>Jia Xue</a:t>
            </a:r>
            <a:r>
              <a:rPr lang="en-US" sz="2400" dirty="0">
                <a:solidFill>
                  <a:srgbClr val="003067"/>
                </a:solidFill>
                <a:latin typeface="Constantia" charset="0"/>
                <a:ea typeface="Constantia" charset="0"/>
                <a:cs typeface="Constantia" charset="0"/>
              </a:rPr>
              <a:t>, </a:t>
            </a:r>
            <a:r>
              <a:rPr lang="en-US" altLang="zh-CN" sz="2400" dirty="0">
                <a:solidFill>
                  <a:srgbClr val="003067"/>
                </a:solidFill>
                <a:latin typeface="Constantia" charset="0"/>
                <a:ea typeface="Constantia" charset="0"/>
                <a:cs typeface="Constantia" charset="0"/>
              </a:rPr>
              <a:t>PhD</a:t>
            </a:r>
          </a:p>
          <a:p>
            <a:pPr>
              <a:lnSpc>
                <a:spcPct val="110000"/>
              </a:lnSpc>
            </a:pPr>
            <a:r>
              <a:rPr lang="en-US" sz="2400" dirty="0">
                <a:solidFill>
                  <a:srgbClr val="003067"/>
                </a:solidFill>
                <a:latin typeface="Constantia" charset="0"/>
                <a:ea typeface="Constantia" charset="0"/>
                <a:cs typeface="Constantia" charset="0"/>
              </a:rPr>
              <a:t>Assistant Professor</a:t>
            </a:r>
            <a:endParaRPr lang="en-US" sz="1800" dirty="0">
              <a:solidFill>
                <a:srgbClr val="003067"/>
              </a:solidFill>
              <a:latin typeface="Constantia" charset="0"/>
              <a:ea typeface="Constantia" charset="0"/>
              <a:cs typeface="Constantia" charset="0"/>
            </a:endParaRPr>
          </a:p>
        </p:txBody>
      </p:sp>
    </p:spTree>
    <p:extLst>
      <p:ext uri="{BB962C8B-B14F-4D97-AF65-F5344CB8AC3E}">
        <p14:creationId xmlns:p14="http://schemas.microsoft.com/office/powerpoint/2010/main" val="637100848"/>
      </p:ext>
    </p:extLst>
  </p:cSld>
  <p:clrMapOvr>
    <a:masterClrMapping/>
  </p:clrMapOvr>
  <mc:AlternateContent xmlns:mc="http://schemas.openxmlformats.org/markup-compatibility/2006" xmlns:p14="http://schemas.microsoft.com/office/powerpoint/2010/main">
    <mc:Choice Requires="p14">
      <p:transition spd="slow" p14:dur="2000" advTm="22573"/>
    </mc:Choice>
    <mc:Fallback xmlns="">
      <p:transition spd="slow" advTm="225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0355"/>
          </a:xfrm>
          <a:prstGeom prst="rect">
            <a:avLst/>
          </a:prstGeom>
        </p:spPr>
      </p:pic>
      <p:pic>
        <p:nvPicPr>
          <p:cNvPr id="5" name="Picture 4" descr="free-vector-question-mark-icon-clip-art_104760_Question_Mark_Icon_clip_art_h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921" y="1701800"/>
            <a:ext cx="1660887" cy="2466541"/>
          </a:xfrm>
          <a:prstGeom prst="rect">
            <a:avLst/>
          </a:prstGeom>
        </p:spPr>
      </p:pic>
    </p:spTree>
    <p:extLst>
      <p:ext uri="{BB962C8B-B14F-4D97-AF65-F5344CB8AC3E}">
        <p14:creationId xmlns:p14="http://schemas.microsoft.com/office/powerpoint/2010/main" val="4275786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143000" y="2245809"/>
            <a:ext cx="6858000" cy="1564716"/>
          </a:xfrm>
        </p:spPr>
        <p:txBody>
          <a:bodyPr>
            <a:normAutofit/>
          </a:bodyPr>
          <a:lstStyle/>
          <a:p>
            <a:pPr algn="l"/>
            <a:r>
              <a:rPr lang="en-US" sz="4200" i="1" dirty="0">
                <a:latin typeface="Constantia" charset="0"/>
              </a:rPr>
              <a:t>Why should we care about </a:t>
            </a:r>
            <a:br>
              <a:rPr lang="en-US" sz="4200" i="1" dirty="0">
                <a:latin typeface="Constantia" charset="0"/>
              </a:rPr>
            </a:br>
            <a:r>
              <a:rPr lang="en-US" sz="4200" i="1" dirty="0">
                <a:latin typeface="Constantia" charset="0"/>
              </a:rPr>
              <a:t>Big Data?</a:t>
            </a:r>
          </a:p>
        </p:txBody>
      </p:sp>
      <p:sp>
        <p:nvSpPr>
          <p:cNvPr id="6" name="Subtitle 5"/>
          <p:cNvSpPr>
            <a:spLocks noGrp="1"/>
          </p:cNvSpPr>
          <p:nvPr>
            <p:ph type="subTitle" idx="1"/>
          </p:nvPr>
        </p:nvSpPr>
        <p:spPr>
          <a:xfrm>
            <a:off x="1143000" y="3947050"/>
            <a:ext cx="6858000" cy="572583"/>
          </a:xfrm>
        </p:spPr>
        <p:txBody>
          <a:bodyPr>
            <a:noAutofit/>
          </a:bodyPr>
          <a:lstStyle/>
          <a:p>
            <a:pPr algn="l">
              <a:lnSpc>
                <a:spcPct val="90000"/>
              </a:lnSpc>
            </a:pPr>
            <a:r>
              <a:rPr lang="en-US" sz="2000" dirty="0">
                <a:solidFill>
                  <a:schemeClr val="tx1"/>
                </a:solidFill>
                <a:latin typeface="Constantia" charset="0"/>
                <a:ea typeface="+mj-ea"/>
                <a:cs typeface="+mj-cs"/>
              </a:rPr>
              <a:t>Unless you have been living in another planet, you must have heard the term</a:t>
            </a:r>
            <a:endParaRPr lang="en-US" sz="2000" dirty="0">
              <a:solidFill>
                <a:schemeClr val="tx1"/>
              </a:solidFill>
            </a:endParaRPr>
          </a:p>
        </p:txBody>
      </p:sp>
      <p:sp>
        <p:nvSpPr>
          <p:cNvPr id="11"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40464"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3379" y="0"/>
            <a:ext cx="532062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4">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2290" y="4682920"/>
            <a:ext cx="3392097"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1"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0107" y="4682920"/>
            <a:ext cx="4443893"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5335901"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219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14">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611505" y="683404"/>
            <a:ext cx="792099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 name="Picture 7"/>
          <p:cNvPicPr>
            <a:picLocks noChangeAspect="1"/>
          </p:cNvPicPr>
          <p:nvPr/>
        </p:nvPicPr>
        <p:blipFill rotWithShape="1">
          <a:blip r:embed="rId2"/>
          <a:srcRect t="31" r="-1" b="7126"/>
          <a:stretch/>
        </p:blipFill>
        <p:spPr>
          <a:xfrm rot="21480000">
            <a:off x="853377" y="1003258"/>
            <a:ext cx="7437246" cy="4764396"/>
          </a:xfrm>
          <a:prstGeom prst="rect">
            <a:avLst/>
          </a:prstGeom>
        </p:spPr>
      </p:pic>
    </p:spTree>
    <p:extLst>
      <p:ext uri="{BB962C8B-B14F-4D97-AF65-F5344CB8AC3E}">
        <p14:creationId xmlns:p14="http://schemas.microsoft.com/office/powerpoint/2010/main" val="1092787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4751" y="365125"/>
            <a:ext cx="7890527" cy="1325563"/>
          </a:xfrm>
        </p:spPr>
        <p:txBody>
          <a:bodyPr>
            <a:normAutofit/>
          </a:bodyPr>
          <a:lstStyle/>
          <a:p>
            <a:r>
              <a:rPr lang="en-US" dirty="0">
                <a:latin typeface="Constantia" panose="02030602050306030303" pitchFamily="18" charset="0"/>
              </a:rPr>
              <a:t>A definition of </a:t>
            </a:r>
            <a:r>
              <a:rPr lang="en-US" altLang="zh-CN" dirty="0">
                <a:latin typeface="Constantia" panose="02030602050306030303" pitchFamily="18" charset="0"/>
              </a:rPr>
              <a:t>B</a:t>
            </a:r>
            <a:r>
              <a:rPr lang="en-US" dirty="0">
                <a:latin typeface="Constantia" panose="02030602050306030303" pitchFamily="18" charset="0"/>
              </a:rPr>
              <a:t>ig </a:t>
            </a:r>
            <a:r>
              <a:rPr lang="en-US" altLang="zh-CN" dirty="0">
                <a:latin typeface="Constantia" panose="02030602050306030303" pitchFamily="18" charset="0"/>
              </a:rPr>
              <a:t>D</a:t>
            </a:r>
            <a:r>
              <a:rPr lang="en-US" dirty="0">
                <a:latin typeface="Constantia" panose="02030602050306030303" pitchFamily="18" charset="0"/>
              </a:rPr>
              <a:t>ata</a:t>
            </a:r>
          </a:p>
        </p:txBody>
      </p:sp>
      <p:graphicFrame>
        <p:nvGraphicFramePr>
          <p:cNvPr id="5" name="Content Placeholder 2">
            <a:extLst>
              <a:ext uri="{FF2B5EF4-FFF2-40B4-BE49-F238E27FC236}">
                <a16:creationId xmlns:a16="http://schemas.microsoft.com/office/drawing/2014/main" id="{5981B850-FA62-485A-8339-F2365713ABC8}"/>
              </a:ext>
            </a:extLst>
          </p:cNvPr>
          <p:cNvGraphicFramePr>
            <a:graphicFrameLocks noGrp="1"/>
          </p:cNvGraphicFramePr>
          <p:nvPr>
            <p:ph idx="1"/>
            <p:extLst>
              <p:ext uri="{D42A27DB-BD31-4B8C-83A1-F6EECF244321}">
                <p14:modId xmlns:p14="http://schemas.microsoft.com/office/powerpoint/2010/main" val="2199638916"/>
              </p:ext>
            </p:extLst>
          </p:nvPr>
        </p:nvGraphicFramePr>
        <p:xfrm>
          <a:off x="628650" y="2022475"/>
          <a:ext cx="7886700" cy="415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716788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D3AB6F-E065-2346-950C-D2B48855EF3C}"/>
              </a:ext>
            </a:extLst>
          </p:cNvPr>
          <p:cNvSpPr txBox="1"/>
          <p:nvPr/>
        </p:nvSpPr>
        <p:spPr>
          <a:xfrm>
            <a:off x="0" y="5091762"/>
            <a:ext cx="9141012" cy="126458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CN" sz="6000" dirty="0">
                <a:latin typeface="Constantia" panose="02030602050306030303" pitchFamily="18" charset="0"/>
                <a:ea typeface="+mj-ea"/>
                <a:cs typeface="+mj-cs"/>
              </a:rPr>
              <a:t>5 Vs in Big Data</a:t>
            </a:r>
            <a:endParaRPr lang="en-US" sz="6000" dirty="0">
              <a:latin typeface="Constantia" panose="02030602050306030303" pitchFamily="18" charset="0"/>
              <a:ea typeface="+mj-ea"/>
              <a:cs typeface="+mj-cs"/>
            </a:endParaRPr>
          </a:p>
        </p:txBody>
      </p:sp>
      <p:pic>
        <p:nvPicPr>
          <p:cNvPr id="3" name="Picture 2">
            <a:extLst>
              <a:ext uri="{FF2B5EF4-FFF2-40B4-BE49-F238E27FC236}">
                <a16:creationId xmlns:a16="http://schemas.microsoft.com/office/drawing/2014/main" id="{90842A6F-4B2A-5E42-BE97-FE1C5DE5DD23}"/>
              </a:ext>
            </a:extLst>
          </p:cNvPr>
          <p:cNvPicPr>
            <a:picLocks noChangeAspect="1"/>
          </p:cNvPicPr>
          <p:nvPr/>
        </p:nvPicPr>
        <p:blipFill rotWithShape="1">
          <a:blip r:embed="rId3"/>
          <a:srcRect t="4306"/>
          <a:stretch/>
        </p:blipFill>
        <p:spPr>
          <a:xfrm>
            <a:off x="-2987" y="10"/>
            <a:ext cx="9143999" cy="4571990"/>
          </a:xfrm>
          <a:prstGeom prst="rect">
            <a:avLst/>
          </a:prstGeom>
          <a:effectLst>
            <a:outerShdw sx="1000" sy="1000" algn="ctr" rotWithShape="0">
              <a:srgbClr val="000000"/>
            </a:outerShdw>
          </a:effectLst>
        </p:spPr>
      </p:pic>
      <p:cxnSp>
        <p:nvCxnSpPr>
          <p:cNvPr id="9"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BB006ED-3E7A-C646-A769-A25872C4280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0C913308-F349-4B6D-A68A-DD1791B4A57B}" type="slidenum">
              <a:rPr lang="en-US" altLang="zh-CN">
                <a:solidFill>
                  <a:srgbClr val="FFFFFF">
                    <a:alpha val="80000"/>
                  </a:srgbClr>
                </a:solidFill>
                <a:latin typeface="Calibri" panose="020F0502020204030204"/>
              </a:rPr>
              <a:pPr>
                <a:spcAft>
                  <a:spcPts val="600"/>
                </a:spcAft>
                <a:defRPr/>
              </a:pPr>
              <a:t>14</a:t>
            </a:fld>
            <a:endParaRPr lang="en-US" altLang="zh-CN">
              <a:solidFill>
                <a:srgbClr val="FFFFFF">
                  <a:alpha val="80000"/>
                </a:srgbClr>
              </a:solidFill>
              <a:latin typeface="Calibri" panose="020F0502020204030204"/>
            </a:endParaRPr>
          </a:p>
        </p:txBody>
      </p:sp>
    </p:spTree>
    <p:extLst>
      <p:ext uri="{BB962C8B-B14F-4D97-AF65-F5344CB8AC3E}">
        <p14:creationId xmlns:p14="http://schemas.microsoft.com/office/powerpoint/2010/main" val="305800870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1012004"/>
            <a:ext cx="2562119" cy="4795408"/>
          </a:xfrm>
        </p:spPr>
        <p:txBody>
          <a:bodyPr>
            <a:normAutofit/>
          </a:bodyPr>
          <a:lstStyle/>
          <a:p>
            <a:r>
              <a:rPr lang="en-US" dirty="0">
                <a:solidFill>
                  <a:srgbClr val="FFFFFF"/>
                </a:solidFill>
                <a:latin typeface="Constantia" panose="02030602050306030303" pitchFamily="18" charset="0"/>
              </a:rPr>
              <a:t>How to handle big data?</a:t>
            </a:r>
          </a:p>
        </p:txBody>
      </p:sp>
      <p:graphicFrame>
        <p:nvGraphicFramePr>
          <p:cNvPr id="5" name="Content Placeholder 2">
            <a:extLst>
              <a:ext uri="{FF2B5EF4-FFF2-40B4-BE49-F238E27FC236}">
                <a16:creationId xmlns:a16="http://schemas.microsoft.com/office/drawing/2014/main" id="{8D3989CF-8D1F-4A31-BC99-6E2579841D84}"/>
              </a:ext>
            </a:extLst>
          </p:cNvPr>
          <p:cNvGraphicFramePr>
            <a:graphicFrameLocks noGrp="1"/>
          </p:cNvGraphicFramePr>
          <p:nvPr>
            <p:ph idx="1"/>
            <p:extLst>
              <p:ext uri="{D42A27DB-BD31-4B8C-83A1-F6EECF244321}">
                <p14:modId xmlns:p14="http://schemas.microsoft.com/office/powerpoint/2010/main" val="3031263533"/>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34720319"/>
      </p:ext>
    </p:extLst>
  </p:cSld>
  <p:clrMapOvr>
    <a:masterClrMapping/>
  </p:clrMapOvr>
  <mc:AlternateContent xmlns:mc="http://schemas.openxmlformats.org/markup-compatibility/2006" xmlns:p14="http://schemas.microsoft.com/office/powerpoint/2010/main">
    <mc:Choice Requires="p14">
      <p:transition spd="slow" p14:dur="2000" advTm="93463"/>
    </mc:Choice>
    <mc:Fallback xmlns="">
      <p:transition xmlns:p14="http://schemas.microsoft.com/office/powerpoint/2010/main" spd="slow" advTm="9346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6292" y="685800"/>
            <a:ext cx="5482396" cy="4029563"/>
          </a:xfrm>
          <a:prstGeom prst="rect">
            <a:avLst/>
          </a:prstGeom>
        </p:spPr>
      </p:pic>
      <p:sp>
        <p:nvSpPr>
          <p:cNvPr id="10" name="Rectangle 9"/>
          <p:cNvSpPr/>
          <p:nvPr/>
        </p:nvSpPr>
        <p:spPr>
          <a:xfrm>
            <a:off x="216749" y="4941168"/>
            <a:ext cx="8710501" cy="1800493"/>
          </a:xfrm>
          <a:prstGeom prst="rect">
            <a:avLst/>
          </a:prstGeom>
        </p:spPr>
        <p:txBody>
          <a:bodyPr wrap="square">
            <a:spAutoFit/>
          </a:bodyPr>
          <a:lstStyle/>
          <a:p>
            <a:pPr>
              <a:spcBef>
                <a:spcPts val="600"/>
              </a:spcBef>
            </a:pPr>
            <a:r>
              <a:rPr lang="en-US" altLang="zh-CN" sz="2400" dirty="0">
                <a:latin typeface="Constantia" charset="0"/>
                <a:ea typeface="Constantia" charset="0"/>
                <a:cs typeface="Constantia" charset="0"/>
              </a:rPr>
              <a:t>Two</a:t>
            </a:r>
            <a:r>
              <a:rPr lang="en-US" sz="2400" dirty="0">
                <a:latin typeface="Constantia" charset="0"/>
                <a:ea typeface="Constantia" charset="0"/>
                <a:cs typeface="Constantia" charset="0"/>
              </a:rPr>
              <a:t> billion social media users in the world </a:t>
            </a:r>
          </a:p>
          <a:p>
            <a:pPr marL="800100" lvl="1" indent="-342900">
              <a:spcBef>
                <a:spcPts val="600"/>
              </a:spcBef>
              <a:buFont typeface="Arial" panose="020B0604020202020204" pitchFamily="34" charset="0"/>
              <a:buChar char="•"/>
            </a:pPr>
            <a:r>
              <a:rPr lang="en-US" sz="2400" dirty="0">
                <a:latin typeface="Constantia" charset="0"/>
                <a:ea typeface="Constantia" charset="0"/>
                <a:cs typeface="Constantia" charset="0"/>
              </a:rPr>
              <a:t>81% of US population </a:t>
            </a:r>
            <a:r>
              <a:rPr lang="en-US" altLang="zh-CN" sz="2400" dirty="0">
                <a:latin typeface="Constantia" charset="0"/>
                <a:ea typeface="Constantia" charset="0"/>
                <a:cs typeface="Constantia" charset="0"/>
              </a:rPr>
              <a:t>are</a:t>
            </a:r>
            <a:r>
              <a:rPr lang="zh-CN" altLang="en-US" sz="2400" dirty="0">
                <a:latin typeface="Constantia" charset="0"/>
                <a:ea typeface="Constantia" charset="0"/>
                <a:cs typeface="Constantia" charset="0"/>
              </a:rPr>
              <a:t> </a:t>
            </a:r>
            <a:r>
              <a:rPr lang="en-US" altLang="zh-CN" sz="2400" dirty="0">
                <a:latin typeface="Constantia" charset="0"/>
                <a:ea typeface="Constantia" charset="0"/>
                <a:cs typeface="Constantia" charset="0"/>
              </a:rPr>
              <a:t>using</a:t>
            </a:r>
            <a:r>
              <a:rPr lang="en-US" sz="2400" dirty="0">
                <a:latin typeface="Constantia" charset="0"/>
                <a:ea typeface="Constantia" charset="0"/>
                <a:cs typeface="Constantia" charset="0"/>
              </a:rPr>
              <a:t> social media</a:t>
            </a:r>
            <a:r>
              <a:rPr lang="en-US" altLang="zh-CN" sz="2400" dirty="0">
                <a:latin typeface="Constantia" charset="0"/>
                <a:ea typeface="Constantia" charset="0"/>
                <a:cs typeface="Constantia" charset="0"/>
              </a:rPr>
              <a:t>.</a:t>
            </a:r>
            <a:r>
              <a:rPr lang="en-US" sz="2400" dirty="0">
                <a:latin typeface="Constantia" charset="0"/>
                <a:ea typeface="Constantia" charset="0"/>
                <a:cs typeface="Constantia" charset="0"/>
              </a:rPr>
              <a:t> </a:t>
            </a:r>
          </a:p>
          <a:p>
            <a:pPr marL="800100" lvl="1" indent="-342900">
              <a:spcBef>
                <a:spcPts val="600"/>
              </a:spcBef>
              <a:buFont typeface="Arial" panose="020B0604020202020204" pitchFamily="34" charset="0"/>
              <a:buChar char="•"/>
            </a:pPr>
            <a:r>
              <a:rPr lang="en-US" altLang="zh-CN" sz="2400" dirty="0">
                <a:latin typeface="Constantia" charset="0"/>
                <a:ea typeface="Constantia" charset="0"/>
                <a:cs typeface="Constantia" charset="0"/>
              </a:rPr>
              <a:t>50%</a:t>
            </a:r>
            <a:r>
              <a:rPr lang="zh-CN" altLang="en-US" sz="2400" dirty="0">
                <a:latin typeface="Constantia" charset="0"/>
                <a:ea typeface="Constantia" charset="0"/>
                <a:cs typeface="Constantia" charset="0"/>
              </a:rPr>
              <a:t> </a:t>
            </a:r>
            <a:r>
              <a:rPr lang="en-US" altLang="zh-CN" sz="2400" dirty="0">
                <a:latin typeface="Constantia" charset="0"/>
                <a:ea typeface="Constantia" charset="0"/>
                <a:cs typeface="Constantia" charset="0"/>
              </a:rPr>
              <a:t>of</a:t>
            </a:r>
            <a:r>
              <a:rPr lang="zh-CN" altLang="en-US" sz="2400" dirty="0">
                <a:latin typeface="Constantia" charset="0"/>
                <a:ea typeface="Constantia" charset="0"/>
                <a:cs typeface="Constantia" charset="0"/>
              </a:rPr>
              <a:t> </a:t>
            </a:r>
            <a:r>
              <a:rPr lang="en-US" sz="2400" dirty="0">
                <a:latin typeface="Constantia" charset="0"/>
                <a:ea typeface="Constantia" charset="0"/>
                <a:cs typeface="Constantia" charset="0"/>
              </a:rPr>
              <a:t>Chinese population are using social media</a:t>
            </a:r>
            <a:r>
              <a:rPr lang="en-US" altLang="zh-CN" sz="2400" dirty="0">
                <a:latin typeface="Constantia" charset="0"/>
                <a:ea typeface="Constantia" charset="0"/>
                <a:cs typeface="Constantia" charset="0"/>
              </a:rPr>
              <a:t>.</a:t>
            </a:r>
            <a:endParaRPr lang="en-US" sz="2400" dirty="0">
              <a:latin typeface="Constantia" charset="0"/>
              <a:ea typeface="Constantia" charset="0"/>
              <a:cs typeface="Constantia" charset="0"/>
            </a:endParaRPr>
          </a:p>
          <a:p>
            <a:pPr marL="800100" lvl="1" indent="-342900">
              <a:spcBef>
                <a:spcPts val="600"/>
              </a:spcBef>
              <a:buFont typeface="Arial" panose="020B0604020202020204" pitchFamily="34" charset="0"/>
              <a:buChar char="•"/>
            </a:pPr>
            <a:r>
              <a:rPr lang="en-US" altLang="zh-CN" sz="2400" dirty="0">
                <a:latin typeface="Constantia" charset="0"/>
                <a:ea typeface="Constantia" charset="0"/>
                <a:cs typeface="Constantia" charset="0"/>
              </a:rPr>
              <a:t>63%</a:t>
            </a:r>
            <a:r>
              <a:rPr lang="zh-CN" altLang="en-US" sz="2400" dirty="0">
                <a:latin typeface="Constantia" charset="0"/>
                <a:ea typeface="Constantia" charset="0"/>
                <a:cs typeface="Constantia" charset="0"/>
              </a:rPr>
              <a:t> </a:t>
            </a:r>
            <a:r>
              <a:rPr lang="en-US" altLang="zh-CN" sz="2400" dirty="0">
                <a:latin typeface="Constantia" charset="0"/>
                <a:ea typeface="Constantia" charset="0"/>
                <a:cs typeface="Constantia" charset="0"/>
              </a:rPr>
              <a:t>of</a:t>
            </a:r>
            <a:r>
              <a:rPr lang="zh-CN" altLang="en-US" sz="2400" dirty="0">
                <a:latin typeface="Constantia" charset="0"/>
                <a:ea typeface="Constantia" charset="0"/>
                <a:cs typeface="Constantia" charset="0"/>
              </a:rPr>
              <a:t> </a:t>
            </a:r>
            <a:r>
              <a:rPr lang="en-US" altLang="zh-CN" sz="2400" dirty="0">
                <a:latin typeface="Constantia" charset="0"/>
                <a:ea typeface="Constantia" charset="0"/>
                <a:cs typeface="Constantia" charset="0"/>
              </a:rPr>
              <a:t>Canadian</a:t>
            </a:r>
            <a:r>
              <a:rPr lang="zh-CN" altLang="en-US" sz="2400" dirty="0">
                <a:latin typeface="Constantia" charset="0"/>
                <a:ea typeface="Constantia" charset="0"/>
                <a:cs typeface="Constantia" charset="0"/>
              </a:rPr>
              <a:t> </a:t>
            </a:r>
            <a:r>
              <a:rPr lang="en-US" altLang="zh-CN" sz="2400" dirty="0">
                <a:latin typeface="Constantia" charset="0"/>
                <a:ea typeface="Constantia" charset="0"/>
                <a:cs typeface="Constantia" charset="0"/>
              </a:rPr>
              <a:t>population</a:t>
            </a:r>
            <a:r>
              <a:rPr lang="zh-CN" altLang="en-US" sz="2400" dirty="0">
                <a:latin typeface="Constantia" charset="0"/>
                <a:ea typeface="Constantia" charset="0"/>
                <a:cs typeface="Constantia" charset="0"/>
              </a:rPr>
              <a:t> </a:t>
            </a:r>
            <a:r>
              <a:rPr lang="en-US" altLang="zh-CN" sz="2400" dirty="0">
                <a:latin typeface="Constantia" charset="0"/>
                <a:ea typeface="Constantia" charset="0"/>
                <a:cs typeface="Constantia" charset="0"/>
              </a:rPr>
              <a:t>are</a:t>
            </a:r>
            <a:r>
              <a:rPr lang="zh-CN" altLang="en-US" sz="2400" dirty="0">
                <a:latin typeface="Constantia" charset="0"/>
                <a:ea typeface="Constantia" charset="0"/>
                <a:cs typeface="Constantia" charset="0"/>
              </a:rPr>
              <a:t> </a:t>
            </a:r>
            <a:r>
              <a:rPr lang="en-US" altLang="zh-CN" sz="2400" dirty="0">
                <a:latin typeface="Constantia" charset="0"/>
                <a:ea typeface="Constantia" charset="0"/>
                <a:cs typeface="Constantia" charset="0"/>
              </a:rPr>
              <a:t>using</a:t>
            </a:r>
            <a:r>
              <a:rPr lang="zh-CN" altLang="en-US" sz="2400" dirty="0">
                <a:latin typeface="Constantia" charset="0"/>
                <a:ea typeface="Constantia" charset="0"/>
                <a:cs typeface="Constantia" charset="0"/>
              </a:rPr>
              <a:t> </a:t>
            </a:r>
            <a:r>
              <a:rPr lang="en-US" altLang="zh-CN" sz="2400" dirty="0">
                <a:latin typeface="Constantia" charset="0"/>
                <a:ea typeface="Constantia" charset="0"/>
                <a:cs typeface="Constantia" charset="0"/>
              </a:rPr>
              <a:t>social</a:t>
            </a:r>
            <a:r>
              <a:rPr lang="zh-CN" altLang="en-US" sz="2400" dirty="0">
                <a:latin typeface="Constantia" charset="0"/>
                <a:ea typeface="Constantia" charset="0"/>
                <a:cs typeface="Constantia" charset="0"/>
              </a:rPr>
              <a:t> </a:t>
            </a:r>
            <a:r>
              <a:rPr lang="en-US" altLang="zh-CN" sz="2400" dirty="0">
                <a:latin typeface="Constantia" charset="0"/>
                <a:ea typeface="Constantia" charset="0"/>
                <a:cs typeface="Constantia" charset="0"/>
              </a:rPr>
              <a:t>media.</a:t>
            </a:r>
            <a:r>
              <a:rPr lang="en-US" sz="2400" dirty="0">
                <a:latin typeface="Constantia" charset="0"/>
                <a:ea typeface="Constantia" charset="0"/>
                <a:cs typeface="Constantia" charset="0"/>
              </a:rPr>
              <a:t> </a:t>
            </a:r>
          </a:p>
        </p:txBody>
      </p:sp>
    </p:spTree>
    <p:extLst>
      <p:ext uri="{BB962C8B-B14F-4D97-AF65-F5344CB8AC3E}">
        <p14:creationId xmlns:p14="http://schemas.microsoft.com/office/powerpoint/2010/main" val="24940562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42689"/>
            <a:ext cx="8839200" cy="523220"/>
          </a:xfrm>
          <a:prstGeom prst="rect">
            <a:avLst/>
          </a:prstGeom>
          <a:solidFill>
            <a:schemeClr val="tx1"/>
          </a:solidFill>
        </p:spPr>
        <p:txBody>
          <a:bodyPr wrap="square" rtlCol="0">
            <a:spAutoFit/>
          </a:bodyPr>
          <a:lstStyle/>
          <a:p>
            <a:pPr algn="ctr"/>
            <a:r>
              <a:rPr lang="en-US" sz="2800" dirty="0">
                <a:solidFill>
                  <a:schemeClr val="bg1"/>
                </a:solidFill>
                <a:latin typeface="Constantia" panose="02030602050306030303" pitchFamily="18" charset="0"/>
              </a:rPr>
              <a:t>Timeline of Policy-Making of IPV: US &amp; China</a:t>
            </a:r>
          </a:p>
        </p:txBody>
      </p:sp>
      <p:pic>
        <p:nvPicPr>
          <p:cNvPr id="3" name="Picture 3" descr="Screen shot 2015-09-26 at 9.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426069"/>
            <a:ext cx="8839200" cy="375138"/>
          </a:xfrm>
          <a:prstGeom prst="rect">
            <a:avLst/>
          </a:prstGeom>
        </p:spPr>
      </p:pic>
      <p:cxnSp>
        <p:nvCxnSpPr>
          <p:cNvPr id="4" name="Straight Arrow Connector 7"/>
          <p:cNvCxnSpPr/>
          <p:nvPr/>
        </p:nvCxnSpPr>
        <p:spPr>
          <a:xfrm>
            <a:off x="323850" y="1909469"/>
            <a:ext cx="0" cy="1540203"/>
          </a:xfrm>
          <a:prstGeom prst="straightConnector1">
            <a:avLst/>
          </a:prstGeom>
          <a:ln w="19050">
            <a:tailEnd type="arrow"/>
          </a:ln>
        </p:spPr>
        <p:style>
          <a:lnRef idx="2">
            <a:schemeClr val="accent1"/>
          </a:lnRef>
          <a:fillRef idx="0">
            <a:schemeClr val="accent1"/>
          </a:fillRef>
          <a:effectRef idx="1">
            <a:schemeClr val="accent1"/>
          </a:effectRef>
          <a:fontRef idx="minor">
            <a:schemeClr val="tx1"/>
          </a:fontRef>
        </p:style>
      </p:cxnSp>
      <p:grpSp>
        <p:nvGrpSpPr>
          <p:cNvPr id="5" name="Group 10"/>
          <p:cNvGrpSpPr/>
          <p:nvPr/>
        </p:nvGrpSpPr>
        <p:grpSpPr>
          <a:xfrm>
            <a:off x="170602" y="1026090"/>
            <a:ext cx="1683951" cy="827597"/>
            <a:chOff x="42813" y="1355547"/>
            <a:chExt cx="1683951" cy="827597"/>
          </a:xfrm>
        </p:grpSpPr>
        <p:sp>
          <p:nvSpPr>
            <p:cNvPr id="6" name="Rectangle 5"/>
            <p:cNvSpPr/>
            <p:nvPr/>
          </p:nvSpPr>
          <p:spPr>
            <a:xfrm>
              <a:off x="42813" y="1640925"/>
              <a:ext cx="1683951" cy="542219"/>
            </a:xfrm>
            <a:prstGeom prst="rect">
              <a:avLst/>
            </a:prstGeom>
            <a:solidFill>
              <a:srgbClr val="DDDDD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Women movement</a:t>
              </a:r>
            </a:p>
          </p:txBody>
        </p:sp>
        <p:sp>
          <p:nvSpPr>
            <p:cNvPr id="7" name="Rectangle 8"/>
            <p:cNvSpPr/>
            <p:nvPr/>
          </p:nvSpPr>
          <p:spPr>
            <a:xfrm>
              <a:off x="42813" y="1355547"/>
              <a:ext cx="1683951" cy="280816"/>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1960-1970</a:t>
              </a:r>
            </a:p>
          </p:txBody>
        </p:sp>
      </p:grpSp>
      <p:grpSp>
        <p:nvGrpSpPr>
          <p:cNvPr id="8" name="Group 11"/>
          <p:cNvGrpSpPr/>
          <p:nvPr/>
        </p:nvGrpSpPr>
        <p:grpSpPr>
          <a:xfrm>
            <a:off x="2202298" y="919711"/>
            <a:ext cx="941534" cy="689053"/>
            <a:chOff x="42813" y="1355548"/>
            <a:chExt cx="1683951" cy="827595"/>
          </a:xfrm>
        </p:grpSpPr>
        <p:sp>
          <p:nvSpPr>
            <p:cNvPr id="9" name="Rectangle 12"/>
            <p:cNvSpPr/>
            <p:nvPr/>
          </p:nvSpPr>
          <p:spPr>
            <a:xfrm>
              <a:off x="42813" y="1640924"/>
              <a:ext cx="1683951" cy="542219"/>
            </a:xfrm>
            <a:prstGeom prst="rect">
              <a:avLst/>
            </a:prstGeom>
            <a:solidFill>
              <a:schemeClr val="accent5">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Shelter, England</a:t>
              </a:r>
            </a:p>
          </p:txBody>
        </p:sp>
        <p:sp>
          <p:nvSpPr>
            <p:cNvPr id="10" name="Rectangle 13"/>
            <p:cNvSpPr/>
            <p:nvPr/>
          </p:nvSpPr>
          <p:spPr>
            <a:xfrm>
              <a:off x="42813" y="1355548"/>
              <a:ext cx="1683951" cy="280816"/>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1971</a:t>
              </a:r>
            </a:p>
          </p:txBody>
        </p:sp>
      </p:grpSp>
      <p:grpSp>
        <p:nvGrpSpPr>
          <p:cNvPr id="11" name="Group 58"/>
          <p:cNvGrpSpPr/>
          <p:nvPr/>
        </p:nvGrpSpPr>
        <p:grpSpPr>
          <a:xfrm>
            <a:off x="2202298" y="1615293"/>
            <a:ext cx="1415286" cy="702575"/>
            <a:chOff x="42813" y="1355547"/>
            <a:chExt cx="1683951" cy="827597"/>
          </a:xfrm>
        </p:grpSpPr>
        <p:sp>
          <p:nvSpPr>
            <p:cNvPr id="12" name="Rectangle 59"/>
            <p:cNvSpPr/>
            <p:nvPr/>
          </p:nvSpPr>
          <p:spPr>
            <a:xfrm>
              <a:off x="42813" y="1640925"/>
              <a:ext cx="1683951" cy="542219"/>
            </a:xfrm>
            <a:prstGeom prst="rect">
              <a:avLst/>
            </a:prstGeom>
            <a:solidFill>
              <a:schemeClr val="accent5">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500 shelters in the US</a:t>
              </a:r>
            </a:p>
          </p:txBody>
        </p:sp>
        <p:sp>
          <p:nvSpPr>
            <p:cNvPr id="13" name="Rectangle 60"/>
            <p:cNvSpPr/>
            <p:nvPr/>
          </p:nvSpPr>
          <p:spPr>
            <a:xfrm>
              <a:off x="42813" y="1355547"/>
              <a:ext cx="1683951" cy="280816"/>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1980</a:t>
              </a:r>
            </a:p>
          </p:txBody>
        </p:sp>
      </p:grpSp>
      <p:cxnSp>
        <p:nvCxnSpPr>
          <p:cNvPr id="14" name="Elbow Connector 69"/>
          <p:cNvCxnSpPr/>
          <p:nvPr/>
        </p:nvCxnSpPr>
        <p:spPr>
          <a:xfrm rot="16200000" flipH="1">
            <a:off x="2567959" y="2860386"/>
            <a:ext cx="1094597" cy="1"/>
          </a:xfrm>
          <a:prstGeom prst="bentConnector3">
            <a:avLst/>
          </a:prstGeom>
          <a:ln w="19050">
            <a:solidFill>
              <a:srgbClr val="00B050"/>
            </a:solidFill>
            <a:tailEnd type="arrow"/>
          </a:ln>
        </p:spPr>
        <p:style>
          <a:lnRef idx="2">
            <a:schemeClr val="accent6"/>
          </a:lnRef>
          <a:fillRef idx="0">
            <a:schemeClr val="accent6"/>
          </a:fillRef>
          <a:effectRef idx="1">
            <a:schemeClr val="accent6"/>
          </a:effectRef>
          <a:fontRef idx="minor">
            <a:schemeClr val="tx1"/>
          </a:fontRef>
        </p:style>
      </p:cxnSp>
      <p:grpSp>
        <p:nvGrpSpPr>
          <p:cNvPr id="15" name="Group 77"/>
          <p:cNvGrpSpPr/>
          <p:nvPr/>
        </p:nvGrpSpPr>
        <p:grpSpPr>
          <a:xfrm>
            <a:off x="1012578" y="1909469"/>
            <a:ext cx="1189720" cy="689473"/>
            <a:chOff x="42813" y="1294811"/>
            <a:chExt cx="1683951" cy="888334"/>
          </a:xfrm>
        </p:grpSpPr>
        <p:sp>
          <p:nvSpPr>
            <p:cNvPr id="16" name="Rectangle 78"/>
            <p:cNvSpPr/>
            <p:nvPr/>
          </p:nvSpPr>
          <p:spPr>
            <a:xfrm>
              <a:off x="42813" y="1640926"/>
              <a:ext cx="1683951" cy="542219"/>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Research</a:t>
              </a:r>
            </a:p>
          </p:txBody>
        </p:sp>
        <p:sp>
          <p:nvSpPr>
            <p:cNvPr id="17" name="Rectangle 79"/>
            <p:cNvSpPr/>
            <p:nvPr/>
          </p:nvSpPr>
          <p:spPr>
            <a:xfrm>
              <a:off x="42813" y="1294811"/>
              <a:ext cx="1683951" cy="341552"/>
            </a:xfrm>
            <a:prstGeom prst="rect">
              <a:avLst/>
            </a:prstGeom>
            <a:solidFill>
              <a:schemeClr val="accent2">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1970-1980</a:t>
              </a:r>
            </a:p>
          </p:txBody>
        </p:sp>
      </p:grpSp>
      <p:cxnSp>
        <p:nvCxnSpPr>
          <p:cNvPr id="18" name="Elbow Connector 83"/>
          <p:cNvCxnSpPr/>
          <p:nvPr/>
        </p:nvCxnSpPr>
        <p:spPr>
          <a:xfrm rot="5400000">
            <a:off x="759840" y="2827181"/>
            <a:ext cx="770100" cy="377224"/>
          </a:xfrm>
          <a:prstGeom prst="bentConnector3">
            <a:avLst/>
          </a:prstGeom>
          <a:ln w="19050">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98"/>
          <p:cNvCxnSpPr/>
          <p:nvPr/>
        </p:nvCxnSpPr>
        <p:spPr>
          <a:xfrm rot="16200000" flipH="1">
            <a:off x="2114012" y="2660041"/>
            <a:ext cx="770101" cy="711503"/>
          </a:xfrm>
          <a:prstGeom prst="bentConnector3">
            <a:avLst/>
          </a:prstGeom>
          <a:ln w="19050">
            <a:tailEnd type="arrow"/>
          </a:ln>
        </p:spPr>
        <p:style>
          <a:lnRef idx="2">
            <a:schemeClr val="accent1"/>
          </a:lnRef>
          <a:fillRef idx="0">
            <a:schemeClr val="accent1"/>
          </a:fillRef>
          <a:effectRef idx="1">
            <a:schemeClr val="accent1"/>
          </a:effectRef>
          <a:fontRef idx="minor">
            <a:schemeClr val="tx1"/>
          </a:fontRef>
        </p:style>
      </p:cxnSp>
      <p:grpSp>
        <p:nvGrpSpPr>
          <p:cNvPr id="21" name="Group 14"/>
          <p:cNvGrpSpPr/>
          <p:nvPr/>
        </p:nvGrpSpPr>
        <p:grpSpPr>
          <a:xfrm>
            <a:off x="4051791" y="1375253"/>
            <a:ext cx="990599" cy="689473"/>
            <a:chOff x="42813" y="1294811"/>
            <a:chExt cx="1683951" cy="888334"/>
          </a:xfrm>
        </p:grpSpPr>
        <p:sp>
          <p:nvSpPr>
            <p:cNvPr id="22" name="Rectangle 15"/>
            <p:cNvSpPr/>
            <p:nvPr/>
          </p:nvSpPr>
          <p:spPr>
            <a:xfrm>
              <a:off x="42813" y="1640926"/>
              <a:ext cx="1683951" cy="542219"/>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VAWA</a:t>
              </a:r>
            </a:p>
          </p:txBody>
        </p:sp>
        <p:sp>
          <p:nvSpPr>
            <p:cNvPr id="23" name="Rectangle 16"/>
            <p:cNvSpPr/>
            <p:nvPr/>
          </p:nvSpPr>
          <p:spPr>
            <a:xfrm>
              <a:off x="42813" y="1294811"/>
              <a:ext cx="1683951" cy="341552"/>
            </a:xfrm>
            <a:prstGeom prst="rect">
              <a:avLst/>
            </a:prstGeom>
            <a:solidFill>
              <a:srgbClr val="99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1994</a:t>
              </a:r>
            </a:p>
          </p:txBody>
        </p:sp>
      </p:grpSp>
      <p:cxnSp>
        <p:nvCxnSpPr>
          <p:cNvPr id="24" name="Elbow Connector 31"/>
          <p:cNvCxnSpPr/>
          <p:nvPr/>
        </p:nvCxnSpPr>
        <p:spPr>
          <a:xfrm rot="5400000">
            <a:off x="3539647" y="2646819"/>
            <a:ext cx="1328410" cy="277300"/>
          </a:xfrm>
          <a:prstGeom prst="bentConnector3">
            <a:avLst/>
          </a:prstGeom>
          <a:ln w="19050">
            <a:solidFill>
              <a:srgbClr val="0070C0"/>
            </a:solidFill>
            <a:tailEnd type="arrow"/>
          </a:ln>
        </p:spPr>
        <p:style>
          <a:lnRef idx="2">
            <a:schemeClr val="accent6"/>
          </a:lnRef>
          <a:fillRef idx="0">
            <a:schemeClr val="accent6"/>
          </a:fillRef>
          <a:effectRef idx="1">
            <a:schemeClr val="accent6"/>
          </a:effectRef>
          <a:fontRef idx="minor">
            <a:schemeClr val="tx1"/>
          </a:fontRef>
        </p:style>
      </p:cxnSp>
      <p:grpSp>
        <p:nvGrpSpPr>
          <p:cNvPr id="25" name="Group 35"/>
          <p:cNvGrpSpPr/>
          <p:nvPr/>
        </p:nvGrpSpPr>
        <p:grpSpPr>
          <a:xfrm>
            <a:off x="5453261" y="1431789"/>
            <a:ext cx="1219200" cy="689472"/>
            <a:chOff x="42813" y="1294812"/>
            <a:chExt cx="1683951" cy="888333"/>
          </a:xfrm>
        </p:grpSpPr>
        <p:sp>
          <p:nvSpPr>
            <p:cNvPr id="26" name="Rectangle 36"/>
            <p:cNvSpPr/>
            <p:nvPr/>
          </p:nvSpPr>
          <p:spPr>
            <a:xfrm>
              <a:off x="42813" y="1640926"/>
              <a:ext cx="1683951" cy="542219"/>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Re-VAWA</a:t>
              </a:r>
            </a:p>
          </p:txBody>
        </p:sp>
        <p:sp>
          <p:nvSpPr>
            <p:cNvPr id="27" name="Rectangle 37"/>
            <p:cNvSpPr/>
            <p:nvPr/>
          </p:nvSpPr>
          <p:spPr>
            <a:xfrm>
              <a:off x="42813" y="1294812"/>
              <a:ext cx="1683951" cy="341553"/>
            </a:xfrm>
            <a:prstGeom prst="rect">
              <a:avLst/>
            </a:prstGeom>
            <a:solidFill>
              <a:srgbClr val="99CCFF"/>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2000/05</a:t>
              </a:r>
            </a:p>
          </p:txBody>
        </p:sp>
      </p:grpSp>
      <p:cxnSp>
        <p:nvCxnSpPr>
          <p:cNvPr id="28" name="Elbow Connector 39"/>
          <p:cNvCxnSpPr/>
          <p:nvPr/>
        </p:nvCxnSpPr>
        <p:spPr>
          <a:xfrm rot="5400000">
            <a:off x="4756540" y="2513183"/>
            <a:ext cx="1317242" cy="533400"/>
          </a:xfrm>
          <a:prstGeom prst="bentConnector3">
            <a:avLst/>
          </a:prstGeom>
          <a:ln w="19050">
            <a:solidFill>
              <a:srgbClr val="0070C0"/>
            </a:solidFill>
            <a:tailEnd type="arrow"/>
          </a:ln>
        </p:spPr>
        <p:style>
          <a:lnRef idx="2">
            <a:schemeClr val="accent6"/>
          </a:lnRef>
          <a:fillRef idx="0">
            <a:schemeClr val="accent6"/>
          </a:fillRef>
          <a:effectRef idx="1">
            <a:schemeClr val="accent6"/>
          </a:effectRef>
          <a:fontRef idx="minor">
            <a:schemeClr val="tx1"/>
          </a:fontRef>
        </p:style>
      </p:cxnSp>
      <p:cxnSp>
        <p:nvCxnSpPr>
          <p:cNvPr id="29" name="Elbow Connector 41"/>
          <p:cNvCxnSpPr/>
          <p:nvPr/>
        </p:nvCxnSpPr>
        <p:spPr>
          <a:xfrm rot="16200000" flipH="1">
            <a:off x="5418680" y="2689243"/>
            <a:ext cx="1288362" cy="152400"/>
          </a:xfrm>
          <a:prstGeom prst="bentConnector3">
            <a:avLst/>
          </a:prstGeom>
          <a:ln w="19050">
            <a:solidFill>
              <a:srgbClr val="0070C0"/>
            </a:solidFill>
            <a:tailEnd type="arrow"/>
          </a:ln>
        </p:spPr>
        <p:style>
          <a:lnRef idx="2">
            <a:schemeClr val="accent6"/>
          </a:lnRef>
          <a:fillRef idx="0">
            <a:schemeClr val="accent6"/>
          </a:fillRef>
          <a:effectRef idx="1">
            <a:schemeClr val="accent6"/>
          </a:effectRef>
          <a:fontRef idx="minor">
            <a:schemeClr val="tx1"/>
          </a:fontRef>
        </p:style>
      </p:cxnSp>
      <p:grpSp>
        <p:nvGrpSpPr>
          <p:cNvPr id="30" name="Group 45"/>
          <p:cNvGrpSpPr/>
          <p:nvPr/>
        </p:nvGrpSpPr>
        <p:grpSpPr>
          <a:xfrm>
            <a:off x="7815461" y="1560046"/>
            <a:ext cx="1142999" cy="689473"/>
            <a:chOff x="42813" y="1294811"/>
            <a:chExt cx="1683951" cy="888334"/>
          </a:xfrm>
        </p:grpSpPr>
        <p:sp>
          <p:nvSpPr>
            <p:cNvPr id="31" name="Rectangle 46"/>
            <p:cNvSpPr/>
            <p:nvPr/>
          </p:nvSpPr>
          <p:spPr>
            <a:xfrm>
              <a:off x="42813" y="1640926"/>
              <a:ext cx="1683951" cy="542219"/>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Re-VAWA</a:t>
              </a:r>
            </a:p>
          </p:txBody>
        </p:sp>
        <p:sp>
          <p:nvSpPr>
            <p:cNvPr id="32" name="Rectangle 47"/>
            <p:cNvSpPr/>
            <p:nvPr/>
          </p:nvSpPr>
          <p:spPr>
            <a:xfrm>
              <a:off x="42813" y="1294811"/>
              <a:ext cx="1683951" cy="341552"/>
            </a:xfrm>
            <a:prstGeom prst="rect">
              <a:avLst/>
            </a:prstGeom>
            <a:solidFill>
              <a:srgbClr val="99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2013</a:t>
              </a:r>
            </a:p>
          </p:txBody>
        </p:sp>
      </p:grpSp>
      <p:cxnSp>
        <p:nvCxnSpPr>
          <p:cNvPr id="33" name="Straight Arrow Connector 49"/>
          <p:cNvCxnSpPr/>
          <p:nvPr/>
        </p:nvCxnSpPr>
        <p:spPr>
          <a:xfrm>
            <a:off x="8363191" y="2249519"/>
            <a:ext cx="0" cy="1160106"/>
          </a:xfrm>
          <a:prstGeom prst="straightConnector1">
            <a:avLst/>
          </a:prstGeom>
          <a:ln w="19050">
            <a:solidFill>
              <a:srgbClr val="0070C0"/>
            </a:solidFill>
            <a:tailEnd type="arrow"/>
          </a:ln>
        </p:spPr>
        <p:style>
          <a:lnRef idx="2">
            <a:schemeClr val="accent6"/>
          </a:lnRef>
          <a:fillRef idx="0">
            <a:schemeClr val="accent6"/>
          </a:fillRef>
          <a:effectRef idx="1">
            <a:schemeClr val="accent6"/>
          </a:effectRef>
          <a:fontRef idx="minor">
            <a:schemeClr val="tx1"/>
          </a:fontRef>
        </p:style>
      </p:cxnSp>
      <p:grpSp>
        <p:nvGrpSpPr>
          <p:cNvPr id="38" name="Group 20"/>
          <p:cNvGrpSpPr/>
          <p:nvPr/>
        </p:nvGrpSpPr>
        <p:grpSpPr>
          <a:xfrm>
            <a:off x="1760152" y="4267200"/>
            <a:ext cx="2172040" cy="827597"/>
            <a:chOff x="42813" y="1355547"/>
            <a:chExt cx="1683951" cy="827597"/>
          </a:xfrm>
        </p:grpSpPr>
        <p:sp>
          <p:nvSpPr>
            <p:cNvPr id="39" name="Rectangle 21"/>
            <p:cNvSpPr/>
            <p:nvPr/>
          </p:nvSpPr>
          <p:spPr>
            <a:xfrm>
              <a:off x="42813" y="1640925"/>
              <a:ext cx="1683951" cy="542219"/>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40" name="Rectangle 22"/>
            <p:cNvSpPr/>
            <p:nvPr/>
          </p:nvSpPr>
          <p:spPr>
            <a:xfrm>
              <a:off x="42813" y="1355547"/>
              <a:ext cx="1683951" cy="280816"/>
            </a:xfrm>
            <a:prstGeom prst="rect">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1995, 09</a:t>
              </a:r>
            </a:p>
          </p:txBody>
        </p:sp>
      </p:grpSp>
      <p:grpSp>
        <p:nvGrpSpPr>
          <p:cNvPr id="41" name="Group 26"/>
          <p:cNvGrpSpPr/>
          <p:nvPr/>
        </p:nvGrpSpPr>
        <p:grpSpPr>
          <a:xfrm>
            <a:off x="7467599" y="4730798"/>
            <a:ext cx="1490861" cy="1355757"/>
            <a:chOff x="42813" y="1355547"/>
            <a:chExt cx="1683951" cy="827597"/>
          </a:xfrm>
        </p:grpSpPr>
        <p:sp>
          <p:nvSpPr>
            <p:cNvPr id="42" name="Rectangle 27"/>
            <p:cNvSpPr/>
            <p:nvPr/>
          </p:nvSpPr>
          <p:spPr>
            <a:xfrm>
              <a:off x="42813" y="1640925"/>
              <a:ext cx="1683951" cy="542219"/>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43" name="Rectangle 28"/>
            <p:cNvSpPr/>
            <p:nvPr/>
          </p:nvSpPr>
          <p:spPr>
            <a:xfrm>
              <a:off x="42813" y="1355547"/>
              <a:ext cx="1683951" cy="280816"/>
            </a:xfrm>
            <a:prstGeom prst="rect">
              <a:avLst/>
            </a:prstGeom>
            <a:solidFill>
              <a:srgbClr val="CC99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rPr>
                <a:t>Mar.</a:t>
              </a:r>
              <a:r>
                <a:rPr lang="en-US" dirty="0">
                  <a:solidFill>
                    <a:schemeClr val="tx1"/>
                  </a:solidFill>
                </a:rPr>
                <a:t> 201</a:t>
              </a:r>
              <a:r>
                <a:rPr lang="en-US" altLang="zh-CN" dirty="0">
                  <a:solidFill>
                    <a:schemeClr val="tx1"/>
                  </a:solidFill>
                </a:rPr>
                <a:t>6</a:t>
              </a:r>
              <a:endParaRPr lang="en-US" dirty="0">
                <a:solidFill>
                  <a:schemeClr val="tx1"/>
                </a:solidFill>
              </a:endParaRPr>
            </a:p>
          </p:txBody>
        </p:sp>
      </p:grpSp>
      <p:cxnSp>
        <p:nvCxnSpPr>
          <p:cNvPr id="45" name="Elbow Connector 56"/>
          <p:cNvCxnSpPr/>
          <p:nvPr/>
        </p:nvCxnSpPr>
        <p:spPr>
          <a:xfrm rot="5400000" flipH="1" flipV="1">
            <a:off x="8456051" y="4271448"/>
            <a:ext cx="918703" cy="1"/>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6" name="Straight Arrow Connector 103"/>
          <p:cNvCxnSpPr/>
          <p:nvPr/>
        </p:nvCxnSpPr>
        <p:spPr>
          <a:xfrm flipV="1">
            <a:off x="3801168" y="3812097"/>
            <a:ext cx="0" cy="42854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nvGrpSpPr>
          <p:cNvPr id="47" name="Group 106"/>
          <p:cNvGrpSpPr/>
          <p:nvPr/>
        </p:nvGrpSpPr>
        <p:grpSpPr>
          <a:xfrm>
            <a:off x="2463648" y="5123264"/>
            <a:ext cx="1471447" cy="637591"/>
            <a:chOff x="-85529" y="1294811"/>
            <a:chExt cx="1812293" cy="888334"/>
          </a:xfrm>
        </p:grpSpPr>
        <p:sp>
          <p:nvSpPr>
            <p:cNvPr id="48" name="Rectangle 107"/>
            <p:cNvSpPr/>
            <p:nvPr/>
          </p:nvSpPr>
          <p:spPr>
            <a:xfrm>
              <a:off x="-85528" y="1640926"/>
              <a:ext cx="1808717" cy="542219"/>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Research grows</a:t>
              </a:r>
            </a:p>
          </p:txBody>
        </p:sp>
        <p:sp>
          <p:nvSpPr>
            <p:cNvPr id="49" name="Rectangle 108"/>
            <p:cNvSpPr/>
            <p:nvPr/>
          </p:nvSpPr>
          <p:spPr>
            <a:xfrm>
              <a:off x="-85529" y="1294811"/>
              <a:ext cx="1812293" cy="341552"/>
            </a:xfrm>
            <a:prstGeom prst="rect">
              <a:avLst/>
            </a:prstGeom>
            <a:solidFill>
              <a:srgbClr val="CC009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1995</a:t>
              </a:r>
            </a:p>
          </p:txBody>
        </p:sp>
      </p:grpSp>
      <p:cxnSp>
        <p:nvCxnSpPr>
          <p:cNvPr id="50" name="Elbow Connector 117"/>
          <p:cNvCxnSpPr/>
          <p:nvPr/>
        </p:nvCxnSpPr>
        <p:spPr>
          <a:xfrm rot="16200000" flipV="1">
            <a:off x="5126713" y="3836040"/>
            <a:ext cx="572459" cy="462688"/>
          </a:xfrm>
          <a:prstGeom prst="bentConnector3">
            <a:avLst>
              <a:gd name="adj1" fmla="val 23378"/>
            </a:avLst>
          </a:prstGeom>
          <a:ln>
            <a:tailEnd type="arrow"/>
          </a:ln>
        </p:spPr>
        <p:style>
          <a:lnRef idx="3">
            <a:schemeClr val="accent1"/>
          </a:lnRef>
          <a:fillRef idx="0">
            <a:schemeClr val="accent1"/>
          </a:fillRef>
          <a:effectRef idx="2">
            <a:schemeClr val="accent1"/>
          </a:effectRef>
          <a:fontRef idx="minor">
            <a:schemeClr val="tx1"/>
          </a:fontRef>
        </p:style>
      </p:cxnSp>
      <p:grpSp>
        <p:nvGrpSpPr>
          <p:cNvPr id="51" name="Group 120"/>
          <p:cNvGrpSpPr/>
          <p:nvPr/>
        </p:nvGrpSpPr>
        <p:grpSpPr>
          <a:xfrm>
            <a:off x="4381499" y="4834387"/>
            <a:ext cx="1600199" cy="1033013"/>
            <a:chOff x="42813" y="1294811"/>
            <a:chExt cx="2072555" cy="1035880"/>
          </a:xfrm>
        </p:grpSpPr>
        <p:sp>
          <p:nvSpPr>
            <p:cNvPr id="52" name="Rectangle 121"/>
            <p:cNvSpPr/>
            <p:nvPr/>
          </p:nvSpPr>
          <p:spPr>
            <a:xfrm>
              <a:off x="42813" y="1640927"/>
              <a:ext cx="2072555" cy="689764"/>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1</a:t>
              </a:r>
              <a:r>
                <a:rPr lang="en-US" sz="1400" baseline="30000" dirty="0">
                  <a:solidFill>
                    <a:schemeClr val="tx1"/>
                  </a:solidFill>
                </a:rPr>
                <a:t>st</a:t>
              </a:r>
              <a:r>
                <a:rPr lang="en-US" sz="1400" dirty="0">
                  <a:solidFill>
                    <a:schemeClr val="tx1"/>
                  </a:solidFill>
                </a:rPr>
                <a:t> provincial regulation against DV</a:t>
              </a:r>
            </a:p>
          </p:txBody>
        </p:sp>
        <p:sp>
          <p:nvSpPr>
            <p:cNvPr id="53" name="Rectangle 122"/>
            <p:cNvSpPr/>
            <p:nvPr/>
          </p:nvSpPr>
          <p:spPr>
            <a:xfrm>
              <a:off x="42813" y="1294811"/>
              <a:ext cx="2072555" cy="341552"/>
            </a:xfrm>
            <a:prstGeom prst="rect">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2000</a:t>
              </a:r>
            </a:p>
          </p:txBody>
        </p:sp>
      </p:grpSp>
      <p:cxnSp>
        <p:nvCxnSpPr>
          <p:cNvPr id="54" name="Straight Arrow Connector 126"/>
          <p:cNvCxnSpPr/>
          <p:nvPr/>
        </p:nvCxnSpPr>
        <p:spPr>
          <a:xfrm flipV="1">
            <a:off x="5029200" y="3812097"/>
            <a:ext cx="13190" cy="10115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nvGrpSpPr>
          <p:cNvPr id="55" name="Group 132"/>
          <p:cNvGrpSpPr/>
          <p:nvPr/>
        </p:nvGrpSpPr>
        <p:grpSpPr>
          <a:xfrm>
            <a:off x="5644286" y="3943079"/>
            <a:ext cx="1137514" cy="891307"/>
            <a:chOff x="42813" y="1124034"/>
            <a:chExt cx="1674627" cy="1224504"/>
          </a:xfrm>
        </p:grpSpPr>
        <p:sp>
          <p:nvSpPr>
            <p:cNvPr id="56" name="Rectangle 133"/>
            <p:cNvSpPr/>
            <p:nvPr/>
          </p:nvSpPr>
          <p:spPr>
            <a:xfrm>
              <a:off x="42813" y="1467659"/>
              <a:ext cx="1674627" cy="880879"/>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Reform of Marriage Law</a:t>
              </a:r>
            </a:p>
          </p:txBody>
        </p:sp>
        <p:sp>
          <p:nvSpPr>
            <p:cNvPr id="57" name="Rectangle 134"/>
            <p:cNvSpPr/>
            <p:nvPr/>
          </p:nvSpPr>
          <p:spPr>
            <a:xfrm>
              <a:off x="42813" y="1124034"/>
              <a:ext cx="1674627" cy="341552"/>
            </a:xfrm>
            <a:prstGeom prst="rect">
              <a:avLst/>
            </a:prstGeom>
            <a:solidFill>
              <a:srgbClr val="FF996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2001</a:t>
              </a:r>
            </a:p>
          </p:txBody>
        </p:sp>
      </p:grpSp>
      <p:sp>
        <p:nvSpPr>
          <p:cNvPr id="58" name="矩形 57"/>
          <p:cNvSpPr/>
          <p:nvPr/>
        </p:nvSpPr>
        <p:spPr>
          <a:xfrm>
            <a:off x="7396361" y="5257723"/>
            <a:ext cx="1602454" cy="584775"/>
          </a:xfrm>
          <a:prstGeom prst="rect">
            <a:avLst/>
          </a:prstGeom>
        </p:spPr>
        <p:txBody>
          <a:bodyPr wrap="square">
            <a:spAutoFit/>
          </a:bodyPr>
          <a:lstStyle/>
          <a:p>
            <a:pPr algn="ctr"/>
            <a:r>
              <a:rPr lang="en-US" sz="1600" dirty="0"/>
              <a:t>Domestic Violence Law  </a:t>
            </a:r>
          </a:p>
        </p:txBody>
      </p:sp>
      <p:sp>
        <p:nvSpPr>
          <p:cNvPr id="64" name="矩形 63"/>
          <p:cNvSpPr/>
          <p:nvPr/>
        </p:nvSpPr>
        <p:spPr>
          <a:xfrm>
            <a:off x="1760151" y="4524186"/>
            <a:ext cx="2174943" cy="523220"/>
          </a:xfrm>
          <a:prstGeom prst="rect">
            <a:avLst/>
          </a:prstGeom>
        </p:spPr>
        <p:txBody>
          <a:bodyPr wrap="square">
            <a:spAutoFit/>
          </a:bodyPr>
          <a:lstStyle/>
          <a:p>
            <a:r>
              <a:rPr lang="en-US" sz="1400" dirty="0"/>
              <a:t>4</a:t>
            </a:r>
            <a:r>
              <a:rPr lang="en-US" sz="1400" baseline="30000" dirty="0"/>
              <a:t>th</a:t>
            </a:r>
            <a:r>
              <a:rPr lang="en-US" sz="1400" dirty="0"/>
              <a:t> UN World Conference on Women in Beijing</a:t>
            </a:r>
          </a:p>
        </p:txBody>
      </p:sp>
      <p:sp>
        <p:nvSpPr>
          <p:cNvPr id="20" name="Rectangle 19"/>
          <p:cNvSpPr/>
          <p:nvPr/>
        </p:nvSpPr>
        <p:spPr>
          <a:xfrm>
            <a:off x="170602" y="3511446"/>
            <a:ext cx="8775149" cy="2043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              </a:t>
            </a:r>
          </a:p>
        </p:txBody>
      </p:sp>
      <p:sp>
        <p:nvSpPr>
          <p:cNvPr id="34" name="Right Arrow 33"/>
          <p:cNvSpPr/>
          <p:nvPr/>
        </p:nvSpPr>
        <p:spPr>
          <a:xfrm>
            <a:off x="8297152" y="3428708"/>
            <a:ext cx="770648" cy="37249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22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E128AF-4C85-2C4B-8C1B-507D2B111C1B}"/>
              </a:ext>
            </a:extLst>
          </p:cNvPr>
          <p:cNvSpPr>
            <a:spLocks noGrp="1"/>
          </p:cNvSpPr>
          <p:nvPr>
            <p:ph type="subTitle" idx="1"/>
          </p:nvPr>
        </p:nvSpPr>
        <p:spPr>
          <a:xfrm>
            <a:off x="-1" y="5085184"/>
            <a:ext cx="9143979" cy="1512168"/>
          </a:xfrm>
          <a:noFill/>
        </p:spPr>
        <p:txBody>
          <a:bodyPr>
            <a:normAutofit fontScale="92500" lnSpcReduction="20000"/>
          </a:bodyPr>
          <a:lstStyle/>
          <a:p>
            <a:pPr>
              <a:lnSpc>
                <a:spcPct val="170000"/>
              </a:lnSpc>
            </a:pPr>
            <a:r>
              <a:rPr lang="en-US" altLang="zh-CN" b="1" dirty="0">
                <a:solidFill>
                  <a:schemeClr val="tx1"/>
                </a:solidFill>
                <a:latin typeface="Constantia" panose="02030602050306030303" pitchFamily="18" charset="0"/>
              </a:rPr>
              <a:t>Big</a:t>
            </a:r>
            <a:r>
              <a:rPr lang="zh-CN" altLang="en-US" b="1" dirty="0">
                <a:solidFill>
                  <a:schemeClr val="tx1"/>
                </a:solidFill>
                <a:latin typeface="Constantia" panose="02030602050306030303" pitchFamily="18" charset="0"/>
              </a:rPr>
              <a:t> </a:t>
            </a:r>
            <a:r>
              <a:rPr lang="en-US" altLang="zh-CN" b="1" dirty="0">
                <a:solidFill>
                  <a:schemeClr val="tx1"/>
                </a:solidFill>
                <a:latin typeface="Constantia" panose="02030602050306030303" pitchFamily="18" charset="0"/>
              </a:rPr>
              <a:t>Data</a:t>
            </a:r>
            <a:r>
              <a:rPr lang="zh-CN" altLang="en-US" b="1" dirty="0">
                <a:solidFill>
                  <a:schemeClr val="tx1"/>
                </a:solidFill>
                <a:latin typeface="Constantia" panose="02030602050306030303" pitchFamily="18" charset="0"/>
              </a:rPr>
              <a:t> </a:t>
            </a:r>
            <a:r>
              <a:rPr lang="en-US" altLang="zh-CN" b="1" dirty="0">
                <a:solidFill>
                  <a:schemeClr val="tx1"/>
                </a:solidFill>
                <a:latin typeface="Constantia" panose="02030602050306030303" pitchFamily="18" charset="0"/>
              </a:rPr>
              <a:t>for</a:t>
            </a:r>
            <a:r>
              <a:rPr lang="zh-CN" altLang="en-US" b="1" dirty="0">
                <a:solidFill>
                  <a:schemeClr val="tx1"/>
                </a:solidFill>
                <a:latin typeface="Constantia" panose="02030602050306030303" pitchFamily="18" charset="0"/>
              </a:rPr>
              <a:t> </a:t>
            </a:r>
            <a:r>
              <a:rPr lang="en-US" altLang="zh-CN" b="1" dirty="0">
                <a:solidFill>
                  <a:schemeClr val="tx1"/>
                </a:solidFill>
                <a:latin typeface="Constantia" panose="02030602050306030303" pitchFamily="18" charset="0"/>
              </a:rPr>
              <a:t>Social</a:t>
            </a:r>
            <a:r>
              <a:rPr lang="zh-CN" altLang="en-US" b="1" dirty="0">
                <a:solidFill>
                  <a:schemeClr val="tx1"/>
                </a:solidFill>
                <a:latin typeface="Constantia" panose="02030602050306030303" pitchFamily="18" charset="0"/>
              </a:rPr>
              <a:t> </a:t>
            </a:r>
            <a:r>
              <a:rPr lang="en-US" altLang="zh-CN" b="1" dirty="0">
                <a:solidFill>
                  <a:schemeClr val="tx1"/>
                </a:solidFill>
                <a:latin typeface="Constantia" panose="02030602050306030303" pitchFamily="18" charset="0"/>
              </a:rPr>
              <a:t>Justice</a:t>
            </a:r>
            <a:r>
              <a:rPr lang="zh-CN" altLang="en-US" b="1" dirty="0">
                <a:solidFill>
                  <a:schemeClr val="tx1"/>
                </a:solidFill>
                <a:latin typeface="Constantia" panose="02030602050306030303" pitchFamily="18" charset="0"/>
              </a:rPr>
              <a:t> </a:t>
            </a:r>
            <a:r>
              <a:rPr lang="en-US" altLang="zh-CN" b="1" dirty="0">
                <a:solidFill>
                  <a:schemeClr val="tx1"/>
                </a:solidFill>
                <a:latin typeface="Constantia" panose="02030602050306030303" pitchFamily="18" charset="0"/>
              </a:rPr>
              <a:t>Lab</a:t>
            </a:r>
            <a:r>
              <a:rPr lang="zh-CN" altLang="en-US" b="1" dirty="0">
                <a:solidFill>
                  <a:schemeClr val="tx1"/>
                </a:solidFill>
                <a:latin typeface="Constantia" panose="02030602050306030303" pitchFamily="18" charset="0"/>
              </a:rPr>
              <a:t> </a:t>
            </a:r>
            <a:endParaRPr lang="en-US" altLang="zh-CN" b="1" dirty="0">
              <a:solidFill>
                <a:schemeClr val="tx1"/>
              </a:solidFill>
              <a:latin typeface="Constantia" panose="02030602050306030303" pitchFamily="18" charset="0"/>
            </a:endParaRPr>
          </a:p>
          <a:p>
            <a:pPr>
              <a:lnSpc>
                <a:spcPct val="170000"/>
              </a:lnSpc>
            </a:pPr>
            <a:r>
              <a:rPr lang="en-US" altLang="zh-CN" b="1" dirty="0">
                <a:solidFill>
                  <a:schemeClr val="tx1"/>
                </a:solidFill>
                <a:latin typeface="Constantia" panose="02030602050306030303" pitchFamily="18" charset="0"/>
              </a:rPr>
              <a:t>University</a:t>
            </a:r>
            <a:r>
              <a:rPr lang="zh-CN" altLang="en-US" b="1" dirty="0">
                <a:solidFill>
                  <a:schemeClr val="tx1"/>
                </a:solidFill>
                <a:latin typeface="Constantia" panose="02030602050306030303" pitchFamily="18" charset="0"/>
              </a:rPr>
              <a:t> </a:t>
            </a:r>
            <a:r>
              <a:rPr lang="en-US" altLang="zh-CN" b="1" dirty="0">
                <a:solidFill>
                  <a:schemeClr val="tx1"/>
                </a:solidFill>
                <a:latin typeface="Constantia" panose="02030602050306030303" pitchFamily="18" charset="0"/>
              </a:rPr>
              <a:t>of</a:t>
            </a:r>
            <a:r>
              <a:rPr lang="zh-CN" altLang="en-US" b="1" dirty="0">
                <a:solidFill>
                  <a:schemeClr val="tx1"/>
                </a:solidFill>
                <a:latin typeface="Constantia" panose="02030602050306030303" pitchFamily="18" charset="0"/>
              </a:rPr>
              <a:t> </a:t>
            </a:r>
            <a:r>
              <a:rPr lang="en-US" altLang="zh-CN" b="1" dirty="0">
                <a:solidFill>
                  <a:schemeClr val="tx1"/>
                </a:solidFill>
                <a:latin typeface="Constantia" panose="02030602050306030303" pitchFamily="18" charset="0"/>
              </a:rPr>
              <a:t>Toronto</a:t>
            </a:r>
            <a:r>
              <a:rPr lang="zh-CN" altLang="en-US" b="1" dirty="0">
                <a:solidFill>
                  <a:schemeClr val="tx1"/>
                </a:solidFill>
                <a:latin typeface="Constantia" panose="02030602050306030303" pitchFamily="18" charset="0"/>
              </a:rPr>
              <a:t> </a:t>
            </a:r>
            <a:endParaRPr lang="en-US" b="1" dirty="0">
              <a:solidFill>
                <a:schemeClr val="tx1"/>
              </a:solidFill>
              <a:latin typeface="Constantia" panose="02030602050306030303" pitchFamily="18" charset="0"/>
            </a:endParaRPr>
          </a:p>
        </p:txBody>
      </p:sp>
      <p:pic>
        <p:nvPicPr>
          <p:cNvPr id="5" name="Picture 4" descr="A sign on the side of a building&#10;&#10;Description automatically generated">
            <a:extLst>
              <a:ext uri="{FF2B5EF4-FFF2-40B4-BE49-F238E27FC236}">
                <a16:creationId xmlns:a16="http://schemas.microsoft.com/office/drawing/2014/main" id="{1B477E75-7FDF-244A-842C-F2D6870E5697}"/>
              </a:ext>
            </a:extLst>
          </p:cNvPr>
          <p:cNvPicPr>
            <a:picLocks noChangeAspect="1"/>
          </p:cNvPicPr>
          <p:nvPr/>
        </p:nvPicPr>
        <p:blipFill rotWithShape="1">
          <a:blip r:embed="rId3">
            <a:extLst>
              <a:ext uri="{28A0092B-C50C-407E-A947-70E740481C1C}">
                <a14:useLocalDpi xmlns:a14="http://schemas.microsoft.com/office/drawing/2010/main" val="0"/>
              </a:ext>
            </a:extLst>
          </a:blip>
          <a:srcRect b="827"/>
          <a:stretch/>
        </p:blipFill>
        <p:spPr>
          <a:xfrm>
            <a:off x="20" y="1"/>
            <a:ext cx="9143979" cy="4239482"/>
          </a:xfrm>
          <a:prstGeom prst="rect">
            <a:avLst/>
          </a:prstGeom>
        </p:spPr>
      </p:pic>
    </p:spTree>
    <p:extLst>
      <p:ext uri="{BB962C8B-B14F-4D97-AF65-F5344CB8AC3E}">
        <p14:creationId xmlns:p14="http://schemas.microsoft.com/office/powerpoint/2010/main" val="391706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BAC1BF10-1797-3543-B4E8-65EFD1997983}"/>
              </a:ext>
            </a:extLst>
          </p:cNvPr>
          <p:cNvPicPr>
            <a:picLocks noChangeAspect="1"/>
          </p:cNvPicPr>
          <p:nvPr/>
        </p:nvPicPr>
        <p:blipFill rotWithShape="1">
          <a:blip r:embed="rId2">
            <a:extLst>
              <a:ext uri="{28A0092B-C50C-407E-A947-70E740481C1C}">
                <a14:useLocalDpi xmlns:a14="http://schemas.microsoft.com/office/drawing/2010/main" val="0"/>
              </a:ext>
            </a:extLst>
          </a:blip>
          <a:srcRect r="1" b="44313"/>
          <a:stretch/>
        </p:blipFill>
        <p:spPr>
          <a:xfrm>
            <a:off x="20" y="10"/>
            <a:ext cx="9143980" cy="6857990"/>
          </a:xfrm>
          <a:prstGeom prst="rect">
            <a:avLst/>
          </a:prstGeom>
        </p:spPr>
      </p:pic>
      <p:sp>
        <p:nvSpPr>
          <p:cNvPr id="2" name="Slide Number Placeholder 1">
            <a:extLst>
              <a:ext uri="{FF2B5EF4-FFF2-40B4-BE49-F238E27FC236}">
                <a16:creationId xmlns:a16="http://schemas.microsoft.com/office/drawing/2014/main" id="{0E5988B9-DF55-2F42-8B8B-03924206F826}"/>
              </a:ext>
            </a:extLst>
          </p:cNvPr>
          <p:cNvSpPr>
            <a:spLocks noGrp="1"/>
          </p:cNvSpPr>
          <p:nvPr>
            <p:ph type="sldNum" sz="quarter" idx="12"/>
          </p:nvPr>
        </p:nvSpPr>
        <p:spPr>
          <a:xfrm>
            <a:off x="6457950" y="6356350"/>
            <a:ext cx="2057400" cy="365125"/>
          </a:xfrm>
        </p:spPr>
        <p:txBody>
          <a:bodyPr>
            <a:normAutofit/>
          </a:bodyPr>
          <a:lstStyle/>
          <a:p>
            <a:pPr>
              <a:spcAft>
                <a:spcPts val="600"/>
              </a:spcAft>
            </a:pPr>
            <a:fld id="{0C913308-F349-4B6D-A68A-DD1791B4A57B}" type="slidenum">
              <a:rPr lang="zh-CN" altLang="en-US" smtClean="0">
                <a:solidFill>
                  <a:srgbClr val="FFFFFF"/>
                </a:solidFill>
              </a:rPr>
              <a:pPr>
                <a:spcAft>
                  <a:spcPts val="600"/>
                </a:spcAft>
              </a:pPr>
              <a:t>19</a:t>
            </a:fld>
            <a:endParaRPr lang="zh-CN" altLang="en-US">
              <a:solidFill>
                <a:srgbClr val="FFFFFF"/>
              </a:solidFill>
            </a:endParaRPr>
          </a:p>
        </p:txBody>
      </p:sp>
    </p:spTree>
    <p:extLst>
      <p:ext uri="{BB962C8B-B14F-4D97-AF65-F5344CB8AC3E}">
        <p14:creationId xmlns:p14="http://schemas.microsoft.com/office/powerpoint/2010/main" val="148531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024" y="239539"/>
            <a:ext cx="9168637" cy="827412"/>
            <a:chOff x="-8024" y="239539"/>
            <a:chExt cx="9168637" cy="827412"/>
          </a:xfrm>
        </p:grpSpPr>
        <p:cxnSp>
          <p:nvCxnSpPr>
            <p:cNvPr id="5" name="Straight Connector 4"/>
            <p:cNvCxnSpPr/>
            <p:nvPr/>
          </p:nvCxnSpPr>
          <p:spPr>
            <a:xfrm>
              <a:off x="-8024" y="1066951"/>
              <a:ext cx="9168637" cy="0"/>
            </a:xfrm>
            <a:prstGeom prst="line">
              <a:avLst/>
            </a:prstGeom>
            <a:ln>
              <a:solidFill>
                <a:srgbClr val="064A81"/>
              </a:solidFill>
            </a:ln>
          </p:spPr>
          <p:style>
            <a:lnRef idx="1">
              <a:schemeClr val="dk1"/>
            </a:lnRef>
            <a:fillRef idx="0">
              <a:schemeClr val="dk1"/>
            </a:fillRef>
            <a:effectRef idx="0">
              <a:schemeClr val="dk1"/>
            </a:effectRef>
            <a:fontRef idx="minor">
              <a:schemeClr val="tx1"/>
            </a:fontRef>
          </p:style>
        </p:cxnSp>
        <p:sp>
          <p:nvSpPr>
            <p:cNvPr id="13" name="Title 1"/>
            <p:cNvSpPr txBox="1">
              <a:spLocks/>
            </p:cNvSpPr>
            <p:nvPr/>
          </p:nvSpPr>
          <p:spPr>
            <a:xfrm>
              <a:off x="996459" y="239539"/>
              <a:ext cx="7912608" cy="8086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sz="4000" dirty="0">
                  <a:solidFill>
                    <a:srgbClr val="064A81"/>
                  </a:solidFill>
                  <a:latin typeface="Constantia" panose="02030602050306030303" pitchFamily="18" charset="0"/>
                </a:rPr>
                <a:t>Overview</a:t>
              </a:r>
            </a:p>
          </p:txBody>
        </p:sp>
      </p:grpSp>
      <p:graphicFrame>
        <p:nvGraphicFramePr>
          <p:cNvPr id="6" name="Diagram 5"/>
          <p:cNvGraphicFramePr/>
          <p:nvPr>
            <p:extLst>
              <p:ext uri="{D42A27DB-BD31-4B8C-83A1-F6EECF244321}">
                <p14:modId xmlns:p14="http://schemas.microsoft.com/office/powerpoint/2010/main" val="1061632729"/>
              </p:ext>
            </p:extLst>
          </p:nvPr>
        </p:nvGraphicFramePr>
        <p:xfrm>
          <a:off x="144016" y="1192187"/>
          <a:ext cx="8964488"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p:cNvSpPr txBox="1"/>
          <p:nvPr/>
        </p:nvSpPr>
        <p:spPr>
          <a:xfrm>
            <a:off x="911290" y="1276598"/>
            <a:ext cx="4178133" cy="954107"/>
          </a:xfrm>
          <a:prstGeom prst="rect">
            <a:avLst/>
          </a:prstGeom>
          <a:noFill/>
        </p:spPr>
        <p:txBody>
          <a:bodyPr wrap="square" rtlCol="0">
            <a:spAutoFit/>
          </a:bodyPr>
          <a:lstStyle/>
          <a:p>
            <a:r>
              <a:rPr lang="en-US" altLang="zh-CN" sz="2800" dirty="0">
                <a:solidFill>
                  <a:srgbClr val="064A81"/>
                </a:solidFill>
                <a:latin typeface="Constantia" charset="0"/>
                <a:ea typeface="Constantia" charset="0"/>
                <a:cs typeface="Constantia" charset="0"/>
              </a:rPr>
              <a:t>Who</a:t>
            </a:r>
            <a:r>
              <a:rPr lang="zh-CN" altLang="en-US" sz="2800" dirty="0">
                <a:solidFill>
                  <a:srgbClr val="064A81"/>
                </a:solidFill>
                <a:latin typeface="Constantia" charset="0"/>
                <a:ea typeface="Constantia" charset="0"/>
                <a:cs typeface="Constantia" charset="0"/>
              </a:rPr>
              <a:t> </a:t>
            </a:r>
            <a:r>
              <a:rPr lang="en-US" altLang="zh-CN" sz="2800" dirty="0">
                <a:solidFill>
                  <a:srgbClr val="064A81"/>
                </a:solidFill>
                <a:latin typeface="Constantia" charset="0"/>
                <a:ea typeface="Constantia" charset="0"/>
                <a:cs typeface="Constantia" charset="0"/>
              </a:rPr>
              <a:t>am</a:t>
            </a:r>
            <a:r>
              <a:rPr lang="zh-CN" altLang="en-US" sz="2800" dirty="0">
                <a:solidFill>
                  <a:srgbClr val="064A81"/>
                </a:solidFill>
                <a:latin typeface="Constantia" charset="0"/>
                <a:ea typeface="Constantia" charset="0"/>
                <a:cs typeface="Constantia" charset="0"/>
              </a:rPr>
              <a:t> </a:t>
            </a:r>
            <a:r>
              <a:rPr lang="en-US" altLang="zh-CN" sz="2800" dirty="0">
                <a:solidFill>
                  <a:srgbClr val="064A81"/>
                </a:solidFill>
                <a:latin typeface="Constantia" charset="0"/>
                <a:ea typeface="Constantia" charset="0"/>
                <a:cs typeface="Constantia" charset="0"/>
              </a:rPr>
              <a:t>I?</a:t>
            </a:r>
            <a:r>
              <a:rPr lang="zh-CN" altLang="en-US" sz="2800" dirty="0">
                <a:solidFill>
                  <a:srgbClr val="064A81"/>
                </a:solidFill>
                <a:latin typeface="Constantia" charset="0"/>
                <a:ea typeface="Constantia" charset="0"/>
                <a:cs typeface="Constantia" charset="0"/>
              </a:rPr>
              <a:t> </a:t>
            </a:r>
            <a:endParaRPr lang="en-US" sz="2800" dirty="0">
              <a:solidFill>
                <a:srgbClr val="064A81"/>
              </a:solidFill>
              <a:latin typeface="Constantia" charset="0"/>
              <a:ea typeface="Constantia" charset="0"/>
              <a:cs typeface="Constantia" charset="0"/>
            </a:endParaRPr>
          </a:p>
          <a:p>
            <a:endParaRPr lang="en-US" sz="2800" dirty="0">
              <a:solidFill>
                <a:srgbClr val="064A81"/>
              </a:solidFill>
              <a:latin typeface="Constantia" charset="0"/>
              <a:ea typeface="Constantia" charset="0"/>
              <a:cs typeface="Constantia" charset="0"/>
            </a:endParaRPr>
          </a:p>
        </p:txBody>
      </p:sp>
      <p:sp>
        <p:nvSpPr>
          <p:cNvPr id="19" name="TextBox 18"/>
          <p:cNvSpPr txBox="1"/>
          <p:nvPr/>
        </p:nvSpPr>
        <p:spPr>
          <a:xfrm>
            <a:off x="899592" y="2185119"/>
            <a:ext cx="5416757" cy="523220"/>
          </a:xfrm>
          <a:prstGeom prst="rect">
            <a:avLst/>
          </a:prstGeom>
          <a:noFill/>
        </p:spPr>
        <p:txBody>
          <a:bodyPr wrap="square" rtlCol="0">
            <a:spAutoFit/>
          </a:bodyPr>
          <a:lstStyle/>
          <a:p>
            <a:r>
              <a:rPr lang="en-US" altLang="zh-CN" sz="2800" dirty="0">
                <a:solidFill>
                  <a:srgbClr val="064A81"/>
                </a:solidFill>
                <a:latin typeface="Constantia" charset="0"/>
                <a:ea typeface="Constantia" charset="0"/>
                <a:cs typeface="Constantia" charset="0"/>
              </a:rPr>
              <a:t>Why we learn Big Data?</a:t>
            </a:r>
            <a:endParaRPr lang="en-US" sz="2800" dirty="0">
              <a:solidFill>
                <a:srgbClr val="064A81"/>
              </a:solidFill>
              <a:latin typeface="Constantia" charset="0"/>
              <a:ea typeface="Constantia" charset="0"/>
              <a:cs typeface="Constantia" charset="0"/>
            </a:endParaRPr>
          </a:p>
        </p:txBody>
      </p:sp>
      <p:sp>
        <p:nvSpPr>
          <p:cNvPr id="20" name="TextBox 19"/>
          <p:cNvSpPr txBox="1"/>
          <p:nvPr/>
        </p:nvSpPr>
        <p:spPr>
          <a:xfrm>
            <a:off x="899592" y="3040274"/>
            <a:ext cx="5641910" cy="523220"/>
          </a:xfrm>
          <a:prstGeom prst="rect">
            <a:avLst/>
          </a:prstGeom>
          <a:noFill/>
        </p:spPr>
        <p:txBody>
          <a:bodyPr wrap="square" rtlCol="0">
            <a:spAutoFit/>
          </a:bodyPr>
          <a:lstStyle/>
          <a:p>
            <a:r>
              <a:rPr lang="en-US" sz="2800" dirty="0">
                <a:solidFill>
                  <a:srgbClr val="064A81"/>
                </a:solidFill>
                <a:latin typeface="Constantia" charset="0"/>
                <a:ea typeface="Constantia" charset="0"/>
                <a:cs typeface="Constantia" charset="0"/>
              </a:rPr>
              <a:t>Big Data for Social Justice Lab</a:t>
            </a:r>
          </a:p>
        </p:txBody>
      </p:sp>
      <p:sp>
        <p:nvSpPr>
          <p:cNvPr id="21" name="TextBox 20"/>
          <p:cNvSpPr txBox="1"/>
          <p:nvPr/>
        </p:nvSpPr>
        <p:spPr>
          <a:xfrm>
            <a:off x="911290" y="3922687"/>
            <a:ext cx="3456384" cy="523220"/>
          </a:xfrm>
          <a:prstGeom prst="rect">
            <a:avLst/>
          </a:prstGeom>
          <a:noFill/>
        </p:spPr>
        <p:txBody>
          <a:bodyPr wrap="square" rtlCol="0">
            <a:spAutoFit/>
          </a:bodyPr>
          <a:lstStyle/>
          <a:p>
            <a:r>
              <a:rPr lang="en-US" altLang="zh-CN" sz="2800" dirty="0">
                <a:solidFill>
                  <a:srgbClr val="064A81"/>
                </a:solidFill>
                <a:latin typeface="Constantia" charset="0"/>
                <a:ea typeface="Constantia" charset="0"/>
                <a:cs typeface="Constantia" charset="0"/>
              </a:rPr>
              <a:t>Current Projects</a:t>
            </a:r>
            <a:endParaRPr lang="en-US" sz="2800" dirty="0">
              <a:solidFill>
                <a:srgbClr val="064A81"/>
              </a:solidFill>
              <a:latin typeface="Constantia" charset="0"/>
              <a:ea typeface="Constantia" charset="0"/>
              <a:cs typeface="Constantia" charset="0"/>
            </a:endParaRPr>
          </a:p>
        </p:txBody>
      </p:sp>
      <p:sp>
        <p:nvSpPr>
          <p:cNvPr id="22" name="TextBox 21"/>
          <p:cNvSpPr txBox="1"/>
          <p:nvPr/>
        </p:nvSpPr>
        <p:spPr>
          <a:xfrm>
            <a:off x="941203" y="4888361"/>
            <a:ext cx="3623147" cy="523220"/>
          </a:xfrm>
          <a:prstGeom prst="rect">
            <a:avLst/>
          </a:prstGeom>
          <a:noFill/>
        </p:spPr>
        <p:txBody>
          <a:bodyPr wrap="square" rtlCol="0">
            <a:spAutoFit/>
          </a:bodyPr>
          <a:lstStyle/>
          <a:p>
            <a:r>
              <a:rPr lang="en-US" altLang="zh-CN" sz="2800" dirty="0">
                <a:solidFill>
                  <a:srgbClr val="064A81"/>
                </a:solidFill>
                <a:latin typeface="Constantia" charset="0"/>
                <a:ea typeface="Constantia" charset="0"/>
                <a:cs typeface="Constantia" charset="0"/>
              </a:rPr>
              <a:t>People and Positions </a:t>
            </a:r>
            <a:endParaRPr lang="en-US" sz="2800" dirty="0">
              <a:solidFill>
                <a:srgbClr val="064A81"/>
              </a:solidFill>
              <a:latin typeface="Constantia" charset="0"/>
              <a:ea typeface="Constantia" charset="0"/>
              <a:cs typeface="Constantia" charset="0"/>
            </a:endParaRPr>
          </a:p>
        </p:txBody>
      </p:sp>
      <p:sp>
        <p:nvSpPr>
          <p:cNvPr id="23" name="TextBox 22"/>
          <p:cNvSpPr txBox="1"/>
          <p:nvPr/>
        </p:nvSpPr>
        <p:spPr>
          <a:xfrm>
            <a:off x="997871" y="5805263"/>
            <a:ext cx="5575796" cy="523220"/>
          </a:xfrm>
          <a:prstGeom prst="rect">
            <a:avLst/>
          </a:prstGeom>
          <a:noFill/>
        </p:spPr>
        <p:txBody>
          <a:bodyPr wrap="square" rtlCol="0">
            <a:spAutoFit/>
          </a:bodyPr>
          <a:lstStyle/>
          <a:p>
            <a:r>
              <a:rPr lang="en-US" altLang="zh-CN" sz="2800" dirty="0">
                <a:solidFill>
                  <a:srgbClr val="064A81"/>
                </a:solidFill>
                <a:latin typeface="Constantia" charset="0"/>
                <a:ea typeface="Constantia" charset="0"/>
                <a:cs typeface="Constantia" charset="0"/>
              </a:rPr>
              <a:t>Q &amp; A</a:t>
            </a:r>
            <a:endParaRPr lang="en-US" sz="2800" dirty="0">
              <a:solidFill>
                <a:srgbClr val="064A81"/>
              </a:solidFill>
              <a:latin typeface="Constantia" charset="0"/>
              <a:ea typeface="Constantia" charset="0"/>
              <a:cs typeface="Constantia" charset="0"/>
            </a:endParaRPr>
          </a:p>
        </p:txBody>
      </p:sp>
      <p:pic>
        <p:nvPicPr>
          <p:cNvPr id="25" name="Picture 24"/>
          <p:cNvPicPr>
            <a:picLocks noChangeAspect="1"/>
          </p:cNvPicPr>
          <p:nvPr/>
        </p:nvPicPr>
        <p:blipFill>
          <a:blip r:embed="rId8"/>
          <a:stretch>
            <a:fillRect/>
          </a:stretch>
        </p:blipFill>
        <p:spPr>
          <a:xfrm>
            <a:off x="1960" y="50661"/>
            <a:ext cx="994499" cy="994499"/>
          </a:xfrm>
          <a:prstGeom prst="rect">
            <a:avLst/>
          </a:prstGeom>
        </p:spPr>
      </p:pic>
    </p:spTree>
    <p:extLst>
      <p:ext uri="{BB962C8B-B14F-4D97-AF65-F5344CB8AC3E}">
        <p14:creationId xmlns:p14="http://schemas.microsoft.com/office/powerpoint/2010/main" val="3791339959"/>
      </p:ext>
    </p:extLst>
  </p:cSld>
  <p:clrMapOvr>
    <a:masterClrMapping/>
  </p:clrMapOvr>
  <mc:AlternateContent xmlns:mc="http://schemas.openxmlformats.org/markup-compatibility/2006" xmlns:p14="http://schemas.microsoft.com/office/powerpoint/2010/main">
    <mc:Choice Requires="p14">
      <p:transition spd="slow" p14:dur="2000" advTm="3102"/>
    </mc:Choice>
    <mc:Fallback xmlns="">
      <p:transition spd="slow" advTm="310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p:nvPr/>
        </p:nvSpPr>
        <p:spPr>
          <a:xfrm>
            <a:off x="611560" y="6286500"/>
            <a:ext cx="7955280" cy="434975"/>
          </a:xfrm>
          <a:prstGeom prst="roundRect">
            <a:avLst/>
          </a:prstGeom>
          <a:solidFill>
            <a:schemeClr val="accent3">
              <a:lumMod val="40000"/>
              <a:lumOff val="60000"/>
            </a:schemeClr>
          </a:solidFill>
          <a:ln>
            <a:solidFill>
              <a:schemeClr val="accent3">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tantia" charset="0"/>
                <a:ea typeface="Constantia" charset="0"/>
                <a:cs typeface="Constantia" charset="0"/>
              </a:rPr>
              <a:t>Mobile</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health</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a:t>
            </a:r>
            <a:r>
              <a:rPr lang="en-US" altLang="zh-CN" dirty="0" err="1">
                <a:solidFill>
                  <a:schemeClr val="tx1"/>
                </a:solidFill>
                <a:latin typeface="Constantia" charset="0"/>
                <a:ea typeface="Constantia" charset="0"/>
                <a:cs typeface="Constantia" charset="0"/>
              </a:rPr>
              <a:t>mHealth</a:t>
            </a:r>
            <a:r>
              <a:rPr lang="en-US" altLang="zh-CN" dirty="0">
                <a:solidFill>
                  <a:schemeClr val="tx1"/>
                </a:solidFill>
                <a:latin typeface="Constantia" charset="0"/>
                <a:ea typeface="Constantia" charset="0"/>
                <a:cs typeface="Constantia" charset="0"/>
              </a:rPr>
              <a:t>)</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intervention</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for</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violence</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&amp;</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health</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in</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a</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global</a:t>
            </a:r>
            <a:r>
              <a:rPr lang="zh-CN" altLang="en-US" dirty="0">
                <a:solidFill>
                  <a:schemeClr val="tx1"/>
                </a:solidFill>
                <a:latin typeface="Constantia" charset="0"/>
                <a:ea typeface="Constantia" charset="0"/>
                <a:cs typeface="Constantia" charset="0"/>
              </a:rPr>
              <a:t> </a:t>
            </a:r>
            <a:r>
              <a:rPr lang="en-US" altLang="zh-CN" dirty="0">
                <a:solidFill>
                  <a:schemeClr val="tx1"/>
                </a:solidFill>
                <a:latin typeface="Constantia" charset="0"/>
                <a:ea typeface="Constantia" charset="0"/>
                <a:cs typeface="Constantia" charset="0"/>
              </a:rPr>
              <a:t>context</a:t>
            </a:r>
            <a:r>
              <a:rPr lang="zh-CN" altLang="en-US" dirty="0">
                <a:solidFill>
                  <a:schemeClr val="tx1"/>
                </a:solidFill>
                <a:latin typeface="Constantia" charset="0"/>
                <a:ea typeface="Constantia" charset="0"/>
                <a:cs typeface="Constantia" charset="0"/>
              </a:rPr>
              <a:t> </a:t>
            </a:r>
            <a:endParaRPr lang="en-US" dirty="0">
              <a:solidFill>
                <a:schemeClr val="tx1"/>
              </a:solidFill>
              <a:latin typeface="Constantia" charset="0"/>
              <a:ea typeface="Constantia" charset="0"/>
              <a:cs typeface="Constantia" charset="0"/>
            </a:endParaRPr>
          </a:p>
        </p:txBody>
      </p:sp>
      <p:sp>
        <p:nvSpPr>
          <p:cNvPr id="13" name="Title 1"/>
          <p:cNvSpPr txBox="1">
            <a:spLocks/>
          </p:cNvSpPr>
          <p:nvPr/>
        </p:nvSpPr>
        <p:spPr>
          <a:xfrm>
            <a:off x="12357" y="74796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ea typeface="Arial" charset="0"/>
              <a:cs typeface="Arial" charset="0"/>
            </a:endParaRPr>
          </a:p>
        </p:txBody>
      </p:sp>
      <p:grpSp>
        <p:nvGrpSpPr>
          <p:cNvPr id="14" name="Group 13"/>
          <p:cNvGrpSpPr/>
          <p:nvPr/>
        </p:nvGrpSpPr>
        <p:grpSpPr>
          <a:xfrm>
            <a:off x="-22355" y="223005"/>
            <a:ext cx="9178712" cy="1049917"/>
            <a:chOff x="-18099" y="17034"/>
            <a:chExt cx="9178712" cy="1049917"/>
          </a:xfrm>
        </p:grpSpPr>
        <p:cxnSp>
          <p:nvCxnSpPr>
            <p:cNvPr id="15" name="Straight Connector 14"/>
            <p:cNvCxnSpPr/>
            <p:nvPr/>
          </p:nvCxnSpPr>
          <p:spPr>
            <a:xfrm>
              <a:off x="-8024" y="1066951"/>
              <a:ext cx="9168637" cy="0"/>
            </a:xfrm>
            <a:prstGeom prst="line">
              <a:avLst/>
            </a:prstGeom>
            <a:ln>
              <a:solidFill>
                <a:srgbClr val="0168B4"/>
              </a:solidFill>
            </a:ln>
          </p:spPr>
          <p:style>
            <a:lnRef idx="1">
              <a:schemeClr val="dk1"/>
            </a:lnRef>
            <a:fillRef idx="0">
              <a:schemeClr val="dk1"/>
            </a:fillRef>
            <a:effectRef idx="0">
              <a:schemeClr val="dk1"/>
            </a:effectRef>
            <a:fontRef idx="minor">
              <a:schemeClr val="tx1"/>
            </a:fontRef>
          </p:style>
        </p:cxnSp>
        <p:grpSp>
          <p:nvGrpSpPr>
            <p:cNvPr id="16" name="Group 15"/>
            <p:cNvGrpSpPr/>
            <p:nvPr/>
          </p:nvGrpSpPr>
          <p:grpSpPr>
            <a:xfrm>
              <a:off x="-18099" y="17034"/>
              <a:ext cx="8947114" cy="826494"/>
              <a:chOff x="-18099" y="17034"/>
              <a:chExt cx="8947114" cy="826494"/>
            </a:xfrm>
          </p:grpSpPr>
          <p:sp>
            <p:nvSpPr>
              <p:cNvPr id="17" name="Title 1"/>
              <p:cNvSpPr txBox="1">
                <a:spLocks/>
              </p:cNvSpPr>
              <p:nvPr/>
            </p:nvSpPr>
            <p:spPr>
              <a:xfrm>
                <a:off x="1016407" y="17034"/>
                <a:ext cx="7912608" cy="8086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dirty="0">
                    <a:solidFill>
                      <a:srgbClr val="0168B4"/>
                    </a:solidFill>
                    <a:latin typeface="Constantia" panose="02030602050306030303" pitchFamily="18" charset="0"/>
                  </a:rPr>
                  <a:t>Research</a:t>
                </a:r>
                <a:r>
                  <a:rPr lang="zh-CN" altLang="en-US" dirty="0">
                    <a:solidFill>
                      <a:srgbClr val="0168B4"/>
                    </a:solidFill>
                    <a:latin typeface="Constantia" panose="02030602050306030303" pitchFamily="18" charset="0"/>
                  </a:rPr>
                  <a:t> </a:t>
                </a:r>
                <a:r>
                  <a:rPr lang="en-US" altLang="zh-CN" dirty="0">
                    <a:solidFill>
                      <a:srgbClr val="0168B4"/>
                    </a:solidFill>
                    <a:latin typeface="Constantia" panose="02030602050306030303" pitchFamily="18" charset="0"/>
                  </a:rPr>
                  <a:t>Areas</a:t>
                </a:r>
                <a:endParaRPr lang="en-US" dirty="0">
                  <a:solidFill>
                    <a:srgbClr val="0168B4"/>
                  </a:solidFill>
                  <a:latin typeface="Constantia" panose="02030602050306030303" pitchFamily="18" charset="0"/>
                </a:endParaRPr>
              </a:p>
            </p:txBody>
          </p:sp>
          <p:sp>
            <p:nvSpPr>
              <p:cNvPr id="18" name="Oval 17"/>
              <p:cNvSpPr/>
              <p:nvPr/>
            </p:nvSpPr>
            <p:spPr>
              <a:xfrm>
                <a:off x="25561" y="411148"/>
                <a:ext cx="842718" cy="336816"/>
              </a:xfrm>
              <a:prstGeom prst="ellipse">
                <a:avLst/>
              </a:prstGeom>
              <a:solidFill>
                <a:srgbClr val="E85C0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9" name="Oval 18"/>
              <p:cNvSpPr/>
              <p:nvPr/>
            </p:nvSpPr>
            <p:spPr>
              <a:xfrm rot="20488231">
                <a:off x="-12411" y="247207"/>
                <a:ext cx="842718" cy="32642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0" name="Oval 19"/>
              <p:cNvSpPr/>
              <p:nvPr/>
            </p:nvSpPr>
            <p:spPr>
              <a:xfrm rot="963624">
                <a:off x="-18099" y="520270"/>
                <a:ext cx="842718" cy="323258"/>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grpSp>
      <p:graphicFrame>
        <p:nvGraphicFramePr>
          <p:cNvPr id="28" name="Diagram 27"/>
          <p:cNvGraphicFramePr/>
          <p:nvPr>
            <p:extLst>
              <p:ext uri="{D42A27DB-BD31-4B8C-83A1-F6EECF244321}">
                <p14:modId xmlns:p14="http://schemas.microsoft.com/office/powerpoint/2010/main" val="1268350167"/>
              </p:ext>
            </p:extLst>
          </p:nvPr>
        </p:nvGraphicFramePr>
        <p:xfrm>
          <a:off x="784260" y="1407136"/>
          <a:ext cx="7512124" cy="4997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94449" y="1997646"/>
            <a:ext cx="2304256" cy="1908215"/>
          </a:xfrm>
          <a:prstGeom prst="rect">
            <a:avLst/>
          </a:prstGeom>
          <a:noFill/>
        </p:spPr>
        <p:txBody>
          <a:bodyPr wrap="square" rtlCol="0">
            <a:spAutoFit/>
          </a:bodyPr>
          <a:lstStyle/>
          <a:p>
            <a:pPr marL="285750" lvl="0" indent="-285750">
              <a:buFont typeface="Arial" charset="0"/>
              <a:buChar char="•"/>
            </a:pPr>
            <a:r>
              <a:rPr lang="en-US" altLang="zh-CN" sz="2000" dirty="0">
                <a:latin typeface="Constantia" charset="0"/>
                <a:ea typeface="Constantia" charset="0"/>
                <a:cs typeface="Constantia" charset="0"/>
              </a:rPr>
              <a:t>Intimate</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violence</a:t>
            </a:r>
            <a:endParaRPr lang="en-US" sz="2000" dirty="0">
              <a:latin typeface="Constantia" charset="0"/>
              <a:ea typeface="Constantia" charset="0"/>
              <a:cs typeface="Constantia" charset="0"/>
            </a:endParaRPr>
          </a:p>
          <a:p>
            <a:pPr marL="285750" lvl="0" indent="-285750">
              <a:buFont typeface="Arial" charset="0"/>
              <a:buChar char="•"/>
            </a:pPr>
            <a:r>
              <a:rPr lang="en-US" altLang="zh-CN" sz="2000" dirty="0">
                <a:latin typeface="Constantia" charset="0"/>
                <a:ea typeface="Constantia" charset="0"/>
                <a:cs typeface="Constantia" charset="0"/>
              </a:rPr>
              <a:t>Sexual</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violence</a:t>
            </a:r>
            <a:endParaRPr lang="en-US" sz="2000" dirty="0">
              <a:latin typeface="Constantia" charset="0"/>
              <a:ea typeface="Constantia" charset="0"/>
              <a:cs typeface="Constantia" charset="0"/>
            </a:endParaRPr>
          </a:p>
          <a:p>
            <a:pPr marL="285750" lvl="0" indent="-285750">
              <a:buFont typeface="Arial" charset="0"/>
              <a:buChar char="•"/>
            </a:pPr>
            <a:r>
              <a:rPr lang="en-US" altLang="zh-CN" sz="2000" dirty="0">
                <a:latin typeface="Constantia" charset="0"/>
                <a:ea typeface="Constantia" charset="0"/>
                <a:cs typeface="Constantia" charset="0"/>
              </a:rPr>
              <a:t>Mental</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Health</a:t>
            </a:r>
          </a:p>
          <a:p>
            <a:pPr marL="285750" lvl="0" indent="-285750">
              <a:buFont typeface="Arial" charset="0"/>
              <a:buChar char="•"/>
            </a:pPr>
            <a:r>
              <a:rPr lang="en-US" altLang="zh-CN" sz="2000" dirty="0">
                <a:latin typeface="Constantia" charset="0"/>
                <a:ea typeface="Constantia" charset="0"/>
                <a:cs typeface="Constantia" charset="0"/>
              </a:rPr>
              <a:t>Suicide</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behavior</a:t>
            </a:r>
          </a:p>
          <a:p>
            <a:endParaRPr lang="en-US" dirty="0"/>
          </a:p>
        </p:txBody>
      </p:sp>
      <p:sp>
        <p:nvSpPr>
          <p:cNvPr id="4" name="TextBox 3"/>
          <p:cNvSpPr txBox="1"/>
          <p:nvPr/>
        </p:nvSpPr>
        <p:spPr>
          <a:xfrm>
            <a:off x="6517406" y="1910691"/>
            <a:ext cx="2550881" cy="1600438"/>
          </a:xfrm>
          <a:prstGeom prst="rect">
            <a:avLst/>
          </a:prstGeom>
          <a:noFill/>
        </p:spPr>
        <p:txBody>
          <a:bodyPr wrap="square" rtlCol="0">
            <a:spAutoFit/>
          </a:bodyPr>
          <a:lstStyle/>
          <a:p>
            <a:pPr marL="285750" lvl="0" indent="-285750">
              <a:buFont typeface="Arial" charset="0"/>
              <a:buChar char="•"/>
            </a:pPr>
            <a:r>
              <a:rPr lang="en-US" altLang="zh-CN" sz="2000" dirty="0">
                <a:latin typeface="Constantia" charset="0"/>
                <a:ea typeface="Constantia" charset="0"/>
                <a:cs typeface="Constantia" charset="0"/>
              </a:rPr>
              <a:t>Big</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data</a:t>
            </a:r>
            <a:endParaRPr lang="en-US" sz="2000" dirty="0">
              <a:latin typeface="Constantia" charset="0"/>
              <a:ea typeface="Constantia" charset="0"/>
              <a:cs typeface="Constantia" charset="0"/>
            </a:endParaRPr>
          </a:p>
          <a:p>
            <a:pPr marL="285750" lvl="0" indent="-285750">
              <a:buFont typeface="Arial" charset="0"/>
              <a:buChar char="•"/>
            </a:pPr>
            <a:r>
              <a:rPr lang="en-US" altLang="zh-CN" sz="2000" dirty="0">
                <a:latin typeface="Constantia" charset="0"/>
                <a:ea typeface="Constantia" charset="0"/>
                <a:cs typeface="Constantia" charset="0"/>
              </a:rPr>
              <a:t>Machine</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learning</a:t>
            </a:r>
          </a:p>
          <a:p>
            <a:pPr marL="285750" lvl="0" indent="-285750">
              <a:buFont typeface="Arial" charset="0"/>
              <a:buChar char="•"/>
            </a:pPr>
            <a:r>
              <a:rPr lang="en-US" altLang="zh-CN" sz="2000" dirty="0">
                <a:latin typeface="Constantia" charset="0"/>
                <a:ea typeface="Constantia" charset="0"/>
                <a:cs typeface="Constantia" charset="0"/>
              </a:rPr>
              <a:t>Mobile</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phone</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technology</a:t>
            </a:r>
            <a:endParaRPr lang="en-US" sz="2000" dirty="0">
              <a:latin typeface="Constantia" charset="0"/>
              <a:ea typeface="Constantia" charset="0"/>
              <a:cs typeface="Constantia" charset="0"/>
            </a:endParaRPr>
          </a:p>
          <a:p>
            <a:endParaRPr lang="en-US" dirty="0"/>
          </a:p>
        </p:txBody>
      </p:sp>
      <p:sp>
        <p:nvSpPr>
          <p:cNvPr id="5" name="TextBox 4"/>
          <p:cNvSpPr txBox="1"/>
          <p:nvPr/>
        </p:nvSpPr>
        <p:spPr>
          <a:xfrm>
            <a:off x="194449" y="4703140"/>
            <a:ext cx="2260596" cy="1292662"/>
          </a:xfrm>
          <a:prstGeom prst="rect">
            <a:avLst/>
          </a:prstGeom>
          <a:noFill/>
        </p:spPr>
        <p:txBody>
          <a:bodyPr wrap="square" rtlCol="0">
            <a:spAutoFit/>
          </a:bodyPr>
          <a:lstStyle/>
          <a:p>
            <a:pPr marL="285750" lvl="0" indent="-285750">
              <a:buFont typeface="Arial" charset="0"/>
              <a:buChar char="•"/>
            </a:pPr>
            <a:r>
              <a:rPr lang="en-US" altLang="zh-CN" sz="2000" dirty="0">
                <a:latin typeface="Constantia" charset="0"/>
                <a:ea typeface="Constantia" charset="0"/>
                <a:cs typeface="Constantia" charset="0"/>
              </a:rPr>
              <a:t>United</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States</a:t>
            </a:r>
            <a:endParaRPr lang="en-US" sz="2000" dirty="0">
              <a:latin typeface="Constantia" charset="0"/>
              <a:ea typeface="Constantia" charset="0"/>
              <a:cs typeface="Constantia" charset="0"/>
            </a:endParaRPr>
          </a:p>
          <a:p>
            <a:pPr marL="285750" lvl="0" indent="-285750">
              <a:buFont typeface="Arial" charset="0"/>
              <a:buChar char="•"/>
            </a:pPr>
            <a:r>
              <a:rPr lang="en-US" altLang="zh-CN" sz="2000" dirty="0">
                <a:latin typeface="Constantia" charset="0"/>
                <a:ea typeface="Constantia" charset="0"/>
                <a:cs typeface="Constantia" charset="0"/>
              </a:rPr>
              <a:t>China</a:t>
            </a:r>
            <a:endParaRPr lang="en-US" sz="2000" dirty="0">
              <a:latin typeface="Constantia" charset="0"/>
              <a:ea typeface="Constantia" charset="0"/>
              <a:cs typeface="Constantia" charset="0"/>
            </a:endParaRPr>
          </a:p>
          <a:p>
            <a:pPr marL="285750" lvl="0" indent="-285750">
              <a:buFont typeface="Arial" charset="0"/>
              <a:buChar char="•"/>
            </a:pPr>
            <a:r>
              <a:rPr lang="en-US" altLang="zh-CN" sz="2000" dirty="0">
                <a:latin typeface="Constantia" charset="0"/>
                <a:ea typeface="Constantia" charset="0"/>
                <a:cs typeface="Constantia" charset="0"/>
              </a:rPr>
              <a:t>Canada</a:t>
            </a:r>
            <a:endParaRPr lang="en-US" sz="2000" dirty="0">
              <a:latin typeface="Constantia" charset="0"/>
              <a:ea typeface="Constantia" charset="0"/>
              <a:cs typeface="Constantia" charset="0"/>
            </a:endParaRPr>
          </a:p>
          <a:p>
            <a:endParaRPr lang="en-US" dirty="0"/>
          </a:p>
        </p:txBody>
      </p:sp>
      <p:sp>
        <p:nvSpPr>
          <p:cNvPr id="8" name="TextBox 7"/>
          <p:cNvSpPr txBox="1"/>
          <p:nvPr/>
        </p:nvSpPr>
        <p:spPr>
          <a:xfrm>
            <a:off x="6562454" y="4492283"/>
            <a:ext cx="2763691" cy="1908215"/>
          </a:xfrm>
          <a:prstGeom prst="rect">
            <a:avLst/>
          </a:prstGeom>
          <a:noFill/>
        </p:spPr>
        <p:txBody>
          <a:bodyPr wrap="square" rtlCol="0">
            <a:spAutoFit/>
          </a:bodyPr>
          <a:lstStyle/>
          <a:p>
            <a:pPr marL="285750" lvl="0" indent="-285750">
              <a:buFont typeface="Arial" charset="0"/>
              <a:buChar char="•"/>
            </a:pPr>
            <a:r>
              <a:rPr lang="en-US" altLang="zh-CN" sz="2000" dirty="0">
                <a:latin typeface="Constantia" charset="0"/>
                <a:ea typeface="Constantia" charset="0"/>
                <a:cs typeface="Constantia" charset="0"/>
              </a:rPr>
              <a:t>Technology-support</a:t>
            </a:r>
          </a:p>
          <a:p>
            <a:pPr marL="285750" lvl="0" indent="-285750">
              <a:buFont typeface="Arial" charset="0"/>
              <a:buChar char="•"/>
            </a:pPr>
            <a:r>
              <a:rPr lang="en-US" altLang="zh-CN" sz="2000" dirty="0">
                <a:latin typeface="Constantia" charset="0"/>
                <a:ea typeface="Constantia" charset="0"/>
                <a:cs typeface="Constantia" charset="0"/>
              </a:rPr>
              <a:t>Artificial</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intelligence</a:t>
            </a:r>
          </a:p>
          <a:p>
            <a:pPr marL="285750" lvl="0" indent="-285750">
              <a:buFont typeface="Arial" charset="0"/>
              <a:buChar char="•"/>
            </a:pPr>
            <a:r>
              <a:rPr lang="en-US" altLang="zh-CN" sz="2000" dirty="0">
                <a:latin typeface="Constantia" charset="0"/>
                <a:ea typeface="Constantia" charset="0"/>
                <a:cs typeface="Constantia" charset="0"/>
              </a:rPr>
              <a:t>Social</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media-based</a:t>
            </a:r>
            <a:endParaRPr lang="en-US" sz="2000" dirty="0">
              <a:latin typeface="Constantia" charset="0"/>
              <a:ea typeface="Constantia" charset="0"/>
              <a:cs typeface="Constantia" charset="0"/>
            </a:endParaRPr>
          </a:p>
          <a:p>
            <a:pPr marL="285750" lvl="0" indent="-285750">
              <a:buFont typeface="Arial" charset="0"/>
              <a:buChar char="•"/>
            </a:pPr>
            <a:r>
              <a:rPr lang="en-US" altLang="zh-CN" sz="2000" dirty="0">
                <a:latin typeface="Constantia" charset="0"/>
                <a:ea typeface="Constantia" charset="0"/>
                <a:cs typeface="Constantia" charset="0"/>
              </a:rPr>
              <a:t>Mobile</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phone</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apps</a:t>
            </a:r>
            <a:endParaRPr lang="en-US" sz="2000" dirty="0">
              <a:latin typeface="Constantia" charset="0"/>
              <a:ea typeface="Constantia" charset="0"/>
              <a:cs typeface="Constantia" charset="0"/>
            </a:endParaRPr>
          </a:p>
          <a:p>
            <a:endParaRPr lang="en-US" dirty="0"/>
          </a:p>
        </p:txBody>
      </p:sp>
      <p:sp>
        <p:nvSpPr>
          <p:cNvPr id="10" name="TextBox 9"/>
          <p:cNvSpPr txBox="1"/>
          <p:nvPr/>
        </p:nvSpPr>
        <p:spPr>
          <a:xfrm>
            <a:off x="4675509" y="2619410"/>
            <a:ext cx="2127964" cy="1246495"/>
          </a:xfrm>
          <a:prstGeom prst="rect">
            <a:avLst/>
          </a:prstGeom>
          <a:noFill/>
        </p:spPr>
        <p:txBody>
          <a:bodyPr wrap="square" rtlCol="0">
            <a:spAutoFit/>
          </a:bodyPr>
          <a:lstStyle/>
          <a:p>
            <a:pPr lvl="0"/>
            <a:r>
              <a:rPr lang="en-US" altLang="zh-CN" sz="1900" dirty="0">
                <a:solidFill>
                  <a:schemeClr val="bg1"/>
                </a:solidFill>
                <a:latin typeface="Constantia" charset="0"/>
                <a:ea typeface="Constantia" charset="0"/>
                <a:cs typeface="Constantia" charset="0"/>
              </a:rPr>
              <a:t>Information</a:t>
            </a:r>
            <a:endParaRPr lang="zh-CN" altLang="en-US" sz="1900" dirty="0">
              <a:solidFill>
                <a:schemeClr val="bg1"/>
              </a:solidFill>
              <a:latin typeface="Constantia" charset="0"/>
              <a:ea typeface="Constantia" charset="0"/>
              <a:cs typeface="Constantia" charset="0"/>
            </a:endParaRPr>
          </a:p>
          <a:p>
            <a:pPr lvl="0"/>
            <a:r>
              <a:rPr lang="en-US" altLang="zh-CN" sz="1900" dirty="0">
                <a:solidFill>
                  <a:schemeClr val="bg1"/>
                </a:solidFill>
                <a:latin typeface="Constantia" charset="0"/>
                <a:ea typeface="Constantia" charset="0"/>
                <a:cs typeface="Constantia" charset="0"/>
              </a:rPr>
              <a:t>Communication</a:t>
            </a:r>
            <a:endParaRPr lang="zh-CN" altLang="en-US" sz="1900" dirty="0">
              <a:solidFill>
                <a:schemeClr val="bg1"/>
              </a:solidFill>
              <a:latin typeface="Constantia" charset="0"/>
              <a:ea typeface="Constantia" charset="0"/>
              <a:cs typeface="Constantia" charset="0"/>
            </a:endParaRPr>
          </a:p>
          <a:p>
            <a:pPr lvl="0"/>
            <a:r>
              <a:rPr lang="en-US" altLang="zh-CN" sz="1900" dirty="0">
                <a:solidFill>
                  <a:schemeClr val="bg1"/>
                </a:solidFill>
                <a:latin typeface="Constantia" charset="0"/>
                <a:ea typeface="Constantia" charset="0"/>
                <a:cs typeface="Constantia" charset="0"/>
              </a:rPr>
              <a:t>Technology</a:t>
            </a:r>
            <a:endParaRPr lang="en-US" sz="1900" dirty="0">
              <a:solidFill>
                <a:schemeClr val="bg1"/>
              </a:solidFill>
              <a:latin typeface="Constantia" charset="0"/>
              <a:ea typeface="Constantia" charset="0"/>
              <a:cs typeface="Constantia" charset="0"/>
            </a:endParaRPr>
          </a:p>
          <a:p>
            <a:endParaRPr lang="en-US" dirty="0"/>
          </a:p>
        </p:txBody>
      </p:sp>
    </p:spTree>
    <p:extLst>
      <p:ext uri="{BB962C8B-B14F-4D97-AF65-F5344CB8AC3E}">
        <p14:creationId xmlns:p14="http://schemas.microsoft.com/office/powerpoint/2010/main" val="1492027684"/>
      </p:ext>
    </p:extLst>
  </p:cSld>
  <p:clrMapOvr>
    <a:masterClrMapping/>
  </p:clrMapOvr>
  <mc:AlternateContent xmlns:mc="http://schemas.openxmlformats.org/markup-compatibility/2006" xmlns:p14="http://schemas.microsoft.com/office/powerpoint/2010/main">
    <mc:Choice Requires="p14">
      <p:transition spd="slow" p14:dur="2000" advTm="68616"/>
    </mc:Choice>
    <mc:Fallback xmlns="">
      <p:transition spd="slow" advTm="686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D60081-75C3-624D-AFA4-A919837F981D}"/>
              </a:ext>
            </a:extLst>
          </p:cNvPr>
          <p:cNvSpPr>
            <a:spLocks noGrp="1"/>
          </p:cNvSpPr>
          <p:nvPr>
            <p:ph type="sldNum" sz="quarter" idx="12"/>
          </p:nvPr>
        </p:nvSpPr>
        <p:spPr>
          <a:xfrm>
            <a:off x="6553200" y="6356350"/>
            <a:ext cx="2133600" cy="365125"/>
          </a:xfrm>
        </p:spPr>
        <p:txBody>
          <a:bodyPr/>
          <a:lstStyle/>
          <a:p>
            <a:fld id="{0C913308-F349-4B6D-A68A-DD1791B4A57B}" type="slidenum">
              <a:rPr lang="zh-CN" altLang="en-US" smtClean="0"/>
              <a:t>21</a:t>
            </a:fld>
            <a:endParaRPr lang="zh-CN" altLang="en-US"/>
          </a:p>
        </p:txBody>
      </p:sp>
      <p:pic>
        <p:nvPicPr>
          <p:cNvPr id="4" name="Picture 3" descr="A screenshot of a cell phone&#10;&#10;Description automatically generated">
            <a:extLst>
              <a:ext uri="{FF2B5EF4-FFF2-40B4-BE49-F238E27FC236}">
                <a16:creationId xmlns:a16="http://schemas.microsoft.com/office/drawing/2014/main" id="{485B77C5-8EFA-544F-B9A4-DDE19E2A5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4" y="0"/>
            <a:ext cx="8878572" cy="6858000"/>
          </a:xfrm>
          <a:prstGeom prst="rect">
            <a:avLst/>
          </a:prstGeom>
        </p:spPr>
      </p:pic>
    </p:spTree>
    <p:extLst>
      <p:ext uri="{BB962C8B-B14F-4D97-AF65-F5344CB8AC3E}">
        <p14:creationId xmlns:p14="http://schemas.microsoft.com/office/powerpoint/2010/main" val="1448302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8024" y="1066951"/>
            <a:ext cx="9168637" cy="0"/>
          </a:xfrm>
          <a:prstGeom prst="line">
            <a:avLst/>
          </a:prstGeom>
          <a:ln>
            <a:solidFill>
              <a:srgbClr val="0168B4"/>
            </a:solidFill>
          </a:ln>
        </p:spPr>
        <p:style>
          <a:lnRef idx="1">
            <a:schemeClr val="dk1"/>
          </a:lnRef>
          <a:fillRef idx="0">
            <a:schemeClr val="dk1"/>
          </a:fillRef>
          <a:effectRef idx="0">
            <a:schemeClr val="dk1"/>
          </a:effectRef>
          <a:fontRef idx="minor">
            <a:schemeClr val="tx1"/>
          </a:fontRef>
        </p:style>
      </p:cxnSp>
      <p:sp>
        <p:nvSpPr>
          <p:cNvPr id="21" name="Oval 20"/>
          <p:cNvSpPr/>
          <p:nvPr/>
        </p:nvSpPr>
        <p:spPr>
          <a:xfrm>
            <a:off x="25561" y="411148"/>
            <a:ext cx="842718" cy="336816"/>
          </a:xfrm>
          <a:prstGeom prst="ellipse">
            <a:avLst/>
          </a:prstGeom>
          <a:solidFill>
            <a:srgbClr val="F4A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2" name="Oval 21"/>
          <p:cNvSpPr/>
          <p:nvPr/>
        </p:nvSpPr>
        <p:spPr>
          <a:xfrm rot="20488231">
            <a:off x="-12411" y="247207"/>
            <a:ext cx="842718" cy="32642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3" name="Oval 22"/>
          <p:cNvSpPr/>
          <p:nvPr/>
        </p:nvSpPr>
        <p:spPr>
          <a:xfrm rot="963624">
            <a:off x="-18099" y="520270"/>
            <a:ext cx="842718" cy="323258"/>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pic>
        <p:nvPicPr>
          <p:cNvPr id="8" name="Picture 7">
            <a:extLst>
              <a:ext uri="{FF2B5EF4-FFF2-40B4-BE49-F238E27FC236}">
                <a16:creationId xmlns:a16="http://schemas.microsoft.com/office/drawing/2014/main" id="{B60CB4AF-C3B4-43DB-A791-D09594F886F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180114"/>
            <a:ext cx="3304644" cy="2355497"/>
          </a:xfrm>
          <a:prstGeom prst="rect">
            <a:avLst/>
          </a:prstGeom>
          <a:noFill/>
          <a:ln>
            <a:noFill/>
          </a:ln>
        </p:spPr>
      </p:pic>
      <p:pic>
        <p:nvPicPr>
          <p:cNvPr id="9" name="Picture 8">
            <a:extLst>
              <a:ext uri="{FF2B5EF4-FFF2-40B4-BE49-F238E27FC236}">
                <a16:creationId xmlns:a16="http://schemas.microsoft.com/office/drawing/2014/main" id="{A85B1255-686B-4FBC-A568-9BC13A05EA9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8263" y="3862530"/>
            <a:ext cx="4079704" cy="2797577"/>
          </a:xfrm>
          <a:prstGeom prst="rect">
            <a:avLst/>
          </a:prstGeom>
          <a:noFill/>
          <a:ln>
            <a:noFill/>
          </a:ln>
        </p:spPr>
      </p:pic>
      <p:sp>
        <p:nvSpPr>
          <p:cNvPr id="10" name="Content Placeholder 2">
            <a:extLst>
              <a:ext uri="{FF2B5EF4-FFF2-40B4-BE49-F238E27FC236}">
                <a16:creationId xmlns:a16="http://schemas.microsoft.com/office/drawing/2014/main" id="{599ABA5C-BD09-490E-BC0E-4FCB3861162D}"/>
              </a:ext>
            </a:extLst>
          </p:cNvPr>
          <p:cNvSpPr>
            <a:spLocks noGrp="1"/>
          </p:cNvSpPr>
          <p:nvPr>
            <p:ph idx="1"/>
          </p:nvPr>
        </p:nvSpPr>
        <p:spPr>
          <a:xfrm>
            <a:off x="4362956" y="1197825"/>
            <a:ext cx="4745548" cy="5741371"/>
          </a:xfrm>
        </p:spPr>
        <p:txBody>
          <a:bodyPr>
            <a:normAutofit/>
          </a:bodyPr>
          <a:lstStyle/>
          <a:p>
            <a:pPr marL="0" indent="0">
              <a:buNone/>
            </a:pPr>
            <a:endParaRPr lang="en-US" altLang="zh-CN" sz="1800" dirty="0">
              <a:solidFill>
                <a:srgbClr val="005493"/>
              </a:solidFill>
              <a:latin typeface="Cambria" panose="02040503050406030204" pitchFamily="18" charset="0"/>
              <a:ea typeface="Constantia" charset="0"/>
              <a:cs typeface="Constantia" charset="0"/>
            </a:endParaRPr>
          </a:p>
          <a:p>
            <a:pPr>
              <a:lnSpc>
                <a:spcPct val="140000"/>
              </a:lnSpc>
              <a:spcAft>
                <a:spcPts val="900"/>
              </a:spcAft>
              <a:buClr>
                <a:srgbClr val="0070C0"/>
              </a:buClr>
              <a:buFont typeface="Wingdings" charset="2"/>
              <a:buChar char="q"/>
            </a:pPr>
            <a:r>
              <a:rPr lang="en-US" altLang="zh-CN" sz="1800" b="1" dirty="0">
                <a:solidFill>
                  <a:srgbClr val="005493"/>
                </a:solidFill>
                <a:latin typeface="Cambria" panose="02040503050406030204" pitchFamily="18" charset="0"/>
                <a:ea typeface="Times New Roman" charset="0"/>
                <a:cs typeface="Times New Roman" charset="0"/>
              </a:rPr>
              <a:t>Purpose:</a:t>
            </a:r>
            <a:r>
              <a:rPr lang="zh-CN" altLang="en-US" sz="1800" dirty="0">
                <a:solidFill>
                  <a:srgbClr val="005493"/>
                </a:solidFill>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To</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explore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how</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violence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against</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women</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related</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conversations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are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presented</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on</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Twitter.</a:t>
            </a:r>
            <a:r>
              <a:rPr lang="zh-CN" altLang="en-US" sz="1800" dirty="0">
                <a:latin typeface="Cambria" panose="02040503050406030204" pitchFamily="18" charset="0"/>
                <a:ea typeface="Times New Roman" charset="0"/>
                <a:cs typeface="Times New Roman" charset="0"/>
              </a:rPr>
              <a:t> </a:t>
            </a:r>
            <a:endParaRPr lang="en-US" altLang="zh-CN" sz="1800" b="1" dirty="0">
              <a:latin typeface="Cambria" panose="02040503050406030204" pitchFamily="18" charset="0"/>
              <a:ea typeface="Times New Roman" charset="0"/>
              <a:cs typeface="Times New Roman" charset="0"/>
            </a:endParaRPr>
          </a:p>
          <a:p>
            <a:pPr>
              <a:lnSpc>
                <a:spcPct val="140000"/>
              </a:lnSpc>
              <a:spcAft>
                <a:spcPts val="900"/>
              </a:spcAft>
              <a:buClr>
                <a:srgbClr val="0070C0"/>
              </a:buClr>
              <a:buFont typeface="Wingdings" charset="2"/>
              <a:buChar char="q"/>
            </a:pPr>
            <a:r>
              <a:rPr lang="en-US" altLang="zh-CN" sz="1800" b="1" dirty="0">
                <a:solidFill>
                  <a:srgbClr val="005493"/>
                </a:solidFill>
                <a:latin typeface="Cambria" panose="02040503050406030204" pitchFamily="18" charset="0"/>
                <a:ea typeface="Times New Roman" charset="0"/>
                <a:cs typeface="Times New Roman" charset="0"/>
              </a:rPr>
              <a:t>Method:</a:t>
            </a:r>
            <a:r>
              <a:rPr lang="zh-CN" altLang="en-US" sz="1800" b="1" dirty="0">
                <a:solidFill>
                  <a:srgbClr val="005493"/>
                </a:solidFill>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2.5</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million</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Tweets,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Naïve</a:t>
            </a:r>
            <a:r>
              <a:rPr lang="zh-CN" altLang="en-US" sz="1800" dirty="0">
                <a:latin typeface="Cambria" panose="02040503050406030204" pitchFamily="18" charset="0"/>
                <a:ea typeface="Times New Roman" charset="0"/>
                <a:cs typeface="Times New Roman" charset="0"/>
              </a:rPr>
              <a:t> </a:t>
            </a:r>
            <a:r>
              <a:rPr lang="en-US" altLang="zh-CN" sz="1800" dirty="0" err="1">
                <a:latin typeface="Cambria" panose="02040503050406030204" pitchFamily="18" charset="0"/>
                <a:ea typeface="Times New Roman" charset="0"/>
                <a:cs typeface="Times New Roman" charset="0"/>
              </a:rPr>
              <a:t>bayes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classifier</a:t>
            </a:r>
            <a:r>
              <a:rPr lang="zh-CN" altLang="en-US" sz="1800" dirty="0">
                <a:latin typeface="Cambria" panose="02040503050406030204" pitchFamily="18" charset="0"/>
                <a:ea typeface="Times New Roman" charset="0"/>
                <a:cs typeface="Times New Roman" charset="0"/>
              </a:rPr>
              <a:t> </a:t>
            </a:r>
            <a:endParaRPr lang="en-US" altLang="zh-CN" sz="1800" b="1" dirty="0">
              <a:latin typeface="Cambria" panose="02040503050406030204" pitchFamily="18" charset="0"/>
              <a:ea typeface="Times New Roman" charset="0"/>
              <a:cs typeface="Times New Roman" charset="0"/>
            </a:endParaRPr>
          </a:p>
          <a:p>
            <a:pPr>
              <a:lnSpc>
                <a:spcPct val="140000"/>
              </a:lnSpc>
              <a:buClr>
                <a:srgbClr val="0070C0"/>
              </a:buClr>
              <a:buFont typeface="Wingdings" charset="2"/>
              <a:buChar char="q"/>
            </a:pPr>
            <a:r>
              <a:rPr lang="en-US" altLang="zh-CN" sz="1800" b="1" dirty="0">
                <a:solidFill>
                  <a:srgbClr val="005493"/>
                </a:solidFill>
                <a:latin typeface="Cambria" panose="02040503050406030204" pitchFamily="18" charset="0"/>
                <a:ea typeface="Times New Roman" charset="0"/>
                <a:cs typeface="Times New Roman" charset="0"/>
              </a:rPr>
              <a:t>Results: </a:t>
            </a:r>
            <a:r>
              <a:rPr lang="en-US" altLang="zh-CN" sz="1800" dirty="0">
                <a:latin typeface="Cambria" panose="02040503050406030204" pitchFamily="18" charset="0"/>
                <a:ea typeface="Times New Roman" charset="0"/>
                <a:cs typeface="Times New Roman" charset="0"/>
              </a:rPr>
              <a:t>Conversations on VAW topics have more conversational responses than other topics, and the length of responses is longer. But the average number of retweets is substantially smaller than other topics.</a:t>
            </a:r>
          </a:p>
        </p:txBody>
      </p:sp>
      <p:sp>
        <p:nvSpPr>
          <p:cNvPr id="2" name="TextBox 1"/>
          <p:cNvSpPr txBox="1"/>
          <p:nvPr/>
        </p:nvSpPr>
        <p:spPr>
          <a:xfrm>
            <a:off x="860331" y="3587545"/>
            <a:ext cx="2855568" cy="307777"/>
          </a:xfrm>
          <a:prstGeom prst="rect">
            <a:avLst/>
          </a:prstGeom>
          <a:noFill/>
        </p:spPr>
        <p:txBody>
          <a:bodyPr wrap="square" rtlCol="0">
            <a:spAutoFit/>
          </a:bodyPr>
          <a:lstStyle/>
          <a:p>
            <a:pPr algn="ctr"/>
            <a:r>
              <a:rPr lang="en-US" sz="1400" dirty="0">
                <a:latin typeface="Constantia" charset="0"/>
                <a:ea typeface="Constantia" charset="0"/>
                <a:cs typeface="Constantia" charset="0"/>
              </a:rPr>
              <a:t>Breadth-First Search Algorithm </a:t>
            </a:r>
          </a:p>
        </p:txBody>
      </p:sp>
      <p:sp>
        <p:nvSpPr>
          <p:cNvPr id="3" name="Slide Number Placeholder 2"/>
          <p:cNvSpPr>
            <a:spLocks noGrp="1"/>
          </p:cNvSpPr>
          <p:nvPr>
            <p:ph type="sldNum" sz="quarter" idx="12"/>
          </p:nvPr>
        </p:nvSpPr>
        <p:spPr>
          <a:xfrm>
            <a:off x="6974904" y="6453336"/>
            <a:ext cx="2133600" cy="365125"/>
          </a:xfrm>
        </p:spPr>
        <p:txBody>
          <a:bodyPr/>
          <a:lstStyle/>
          <a:p>
            <a:fld id="{0C913308-F349-4B6D-A68A-DD1791B4A57B}" type="slidenum">
              <a:rPr lang="zh-CN" altLang="en-US" smtClean="0"/>
              <a:t>22</a:t>
            </a:fld>
            <a:endParaRPr lang="zh-CN" altLang="en-US" dirty="0"/>
          </a:p>
        </p:txBody>
      </p:sp>
      <p:sp>
        <p:nvSpPr>
          <p:cNvPr id="4" name="Rectangle 3">
            <a:extLst>
              <a:ext uri="{FF2B5EF4-FFF2-40B4-BE49-F238E27FC236}">
                <a16:creationId xmlns:a16="http://schemas.microsoft.com/office/drawing/2014/main" id="{5A073262-EE0D-8744-9B23-B2901B2A4F8E}"/>
              </a:ext>
            </a:extLst>
          </p:cNvPr>
          <p:cNvSpPr/>
          <p:nvPr/>
        </p:nvSpPr>
        <p:spPr>
          <a:xfrm>
            <a:off x="936275" y="109744"/>
            <a:ext cx="8172229" cy="954107"/>
          </a:xfrm>
          <a:prstGeom prst="rect">
            <a:avLst/>
          </a:prstGeom>
        </p:spPr>
        <p:txBody>
          <a:bodyPr wrap="square">
            <a:spAutoFit/>
          </a:bodyPr>
          <a:lstStyle/>
          <a:p>
            <a:r>
              <a:rPr lang="en-US" altLang="zh-CN" sz="2800" dirty="0">
                <a:solidFill>
                  <a:srgbClr val="005493"/>
                </a:solidFill>
                <a:latin typeface="Constantia" panose="02030602050306030303" pitchFamily="18" charset="0"/>
                <a:ea typeface="Constantia" charset="0"/>
                <a:cs typeface="Constantia" charset="0"/>
              </a:rPr>
              <a:t>C</a:t>
            </a:r>
            <a:r>
              <a:rPr lang="en-US" sz="2800" dirty="0">
                <a:solidFill>
                  <a:srgbClr val="005493"/>
                </a:solidFill>
                <a:latin typeface="Constantia" panose="02030602050306030303" pitchFamily="18" charset="0"/>
                <a:ea typeface="Constantia" charset="0"/>
                <a:cs typeface="Constantia" charset="0"/>
              </a:rPr>
              <a:t>onversational </a:t>
            </a:r>
            <a:r>
              <a:rPr lang="en-US" altLang="zh-CN" sz="2800" dirty="0">
                <a:solidFill>
                  <a:srgbClr val="005493"/>
                </a:solidFill>
                <a:latin typeface="Constantia" panose="02030602050306030303" pitchFamily="18" charset="0"/>
                <a:ea typeface="Constantia" charset="0"/>
                <a:cs typeface="Constantia" charset="0"/>
              </a:rPr>
              <a:t>t</a:t>
            </a:r>
            <a:r>
              <a:rPr lang="en-US" sz="2800" dirty="0">
                <a:solidFill>
                  <a:srgbClr val="005493"/>
                </a:solidFill>
                <a:latin typeface="Constantia" panose="02030602050306030303" pitchFamily="18" charset="0"/>
                <a:ea typeface="Constantia" charset="0"/>
                <a:cs typeface="Constantia" charset="0"/>
              </a:rPr>
              <a:t>hread of </a:t>
            </a:r>
            <a:r>
              <a:rPr lang="en-US" altLang="zh-CN" sz="2800" dirty="0">
                <a:solidFill>
                  <a:srgbClr val="005493"/>
                </a:solidFill>
                <a:latin typeface="Constantia" panose="02030602050306030303" pitchFamily="18" charset="0"/>
                <a:ea typeface="Constantia" charset="0"/>
                <a:cs typeface="Constantia" charset="0"/>
              </a:rPr>
              <a:t>v</a:t>
            </a:r>
            <a:r>
              <a:rPr lang="en-US" sz="2800" dirty="0">
                <a:solidFill>
                  <a:srgbClr val="005493"/>
                </a:solidFill>
                <a:latin typeface="Constantia" panose="02030602050306030303" pitchFamily="18" charset="0"/>
                <a:ea typeface="Constantia" charset="0"/>
                <a:cs typeface="Constantia" charset="0"/>
              </a:rPr>
              <a:t>iolence against</a:t>
            </a:r>
            <a:r>
              <a:rPr lang="zh-CN" altLang="en-US" sz="2800" dirty="0">
                <a:solidFill>
                  <a:srgbClr val="005493"/>
                </a:solidFill>
                <a:latin typeface="Constantia" panose="02030602050306030303" pitchFamily="18" charset="0"/>
                <a:ea typeface="Constantia" charset="0"/>
                <a:cs typeface="Constantia" charset="0"/>
              </a:rPr>
              <a:t> </a:t>
            </a:r>
            <a:r>
              <a:rPr lang="en-US" altLang="zh-CN" sz="2800" dirty="0">
                <a:solidFill>
                  <a:srgbClr val="005493"/>
                </a:solidFill>
                <a:latin typeface="Constantia" panose="02030602050306030303" pitchFamily="18" charset="0"/>
                <a:ea typeface="Constantia" charset="0"/>
                <a:cs typeface="Constantia" charset="0"/>
              </a:rPr>
              <a:t>w</a:t>
            </a:r>
            <a:r>
              <a:rPr lang="en-US" sz="2800" dirty="0">
                <a:solidFill>
                  <a:srgbClr val="005493"/>
                </a:solidFill>
                <a:latin typeface="Constantia" panose="02030602050306030303" pitchFamily="18" charset="0"/>
                <a:ea typeface="Constantia" charset="0"/>
                <a:cs typeface="Constantia" charset="0"/>
              </a:rPr>
              <a:t>omen-related </a:t>
            </a:r>
            <a:r>
              <a:rPr lang="en-US" altLang="zh-CN" sz="2800" dirty="0">
                <a:solidFill>
                  <a:srgbClr val="005493"/>
                </a:solidFill>
                <a:latin typeface="Constantia" panose="02030602050306030303" pitchFamily="18" charset="0"/>
                <a:ea typeface="Constantia" charset="0"/>
                <a:cs typeface="Constantia" charset="0"/>
              </a:rPr>
              <a:t>topics</a:t>
            </a:r>
            <a:r>
              <a:rPr lang="zh-CN" altLang="en-US" sz="2800" dirty="0">
                <a:solidFill>
                  <a:srgbClr val="005493"/>
                </a:solidFill>
                <a:latin typeface="Constantia" panose="02030602050306030303" pitchFamily="18" charset="0"/>
                <a:ea typeface="Constantia" charset="0"/>
                <a:cs typeface="Constantia" charset="0"/>
              </a:rPr>
              <a:t> </a:t>
            </a:r>
            <a:r>
              <a:rPr lang="en-US" altLang="zh-CN" sz="2800" dirty="0">
                <a:solidFill>
                  <a:srgbClr val="005493"/>
                </a:solidFill>
                <a:latin typeface="Constantia" panose="02030602050306030303" pitchFamily="18" charset="0"/>
                <a:ea typeface="Constantia" charset="0"/>
                <a:cs typeface="Constantia" charset="0"/>
              </a:rPr>
              <a:t>on</a:t>
            </a:r>
            <a:r>
              <a:rPr lang="zh-CN" altLang="en-US" sz="2800" dirty="0">
                <a:solidFill>
                  <a:srgbClr val="005493"/>
                </a:solidFill>
                <a:latin typeface="Constantia" panose="02030602050306030303" pitchFamily="18" charset="0"/>
                <a:ea typeface="Constantia" charset="0"/>
                <a:cs typeface="Constantia" charset="0"/>
              </a:rPr>
              <a:t> </a:t>
            </a:r>
            <a:r>
              <a:rPr lang="en-US" altLang="zh-CN" sz="2800" dirty="0">
                <a:solidFill>
                  <a:srgbClr val="005493"/>
                </a:solidFill>
                <a:latin typeface="Constantia" panose="02030602050306030303" pitchFamily="18" charset="0"/>
                <a:ea typeface="Constantia" charset="0"/>
                <a:cs typeface="Constantia" charset="0"/>
              </a:rPr>
              <a:t>Twitter</a:t>
            </a:r>
            <a:endParaRPr lang="en-US" sz="2800" dirty="0">
              <a:solidFill>
                <a:srgbClr val="005493"/>
              </a:solidFill>
              <a:latin typeface="Constantia" panose="02030602050306030303" pitchFamily="18" charset="0"/>
              <a:ea typeface="Constantia" charset="0"/>
              <a:cs typeface="Constantia" charset="0"/>
            </a:endParaRPr>
          </a:p>
        </p:txBody>
      </p:sp>
    </p:spTree>
    <p:extLst>
      <p:ext uri="{BB962C8B-B14F-4D97-AF65-F5344CB8AC3E}">
        <p14:creationId xmlns:p14="http://schemas.microsoft.com/office/powerpoint/2010/main" val="2238642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8024" y="1066951"/>
            <a:ext cx="9168637" cy="0"/>
          </a:xfrm>
          <a:prstGeom prst="line">
            <a:avLst/>
          </a:prstGeom>
          <a:ln>
            <a:solidFill>
              <a:srgbClr val="0168B4"/>
            </a:solidFill>
          </a:ln>
        </p:spPr>
        <p:style>
          <a:lnRef idx="1">
            <a:schemeClr val="dk1"/>
          </a:lnRef>
          <a:fillRef idx="0">
            <a:schemeClr val="dk1"/>
          </a:fillRef>
          <a:effectRef idx="0">
            <a:schemeClr val="dk1"/>
          </a:effectRef>
          <a:fontRef idx="minor">
            <a:schemeClr val="tx1"/>
          </a:fontRef>
        </p:style>
      </p:cxnSp>
      <p:sp>
        <p:nvSpPr>
          <p:cNvPr id="21" name="Oval 20"/>
          <p:cNvSpPr/>
          <p:nvPr/>
        </p:nvSpPr>
        <p:spPr>
          <a:xfrm>
            <a:off x="25561" y="411148"/>
            <a:ext cx="842718" cy="336816"/>
          </a:xfrm>
          <a:prstGeom prst="ellipse">
            <a:avLst/>
          </a:prstGeom>
          <a:solidFill>
            <a:srgbClr val="F4A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2" name="Oval 21"/>
          <p:cNvSpPr/>
          <p:nvPr/>
        </p:nvSpPr>
        <p:spPr>
          <a:xfrm rot="20488231">
            <a:off x="-12411" y="247207"/>
            <a:ext cx="842718" cy="32642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3" name="Oval 22"/>
          <p:cNvSpPr/>
          <p:nvPr/>
        </p:nvSpPr>
        <p:spPr>
          <a:xfrm rot="963624">
            <a:off x="-18099" y="520270"/>
            <a:ext cx="842718" cy="323258"/>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 name="Title 3">
            <a:extLst>
              <a:ext uri="{FF2B5EF4-FFF2-40B4-BE49-F238E27FC236}">
                <a16:creationId xmlns:a16="http://schemas.microsoft.com/office/drawing/2014/main" id="{4A4228D9-27CE-9F48-ABCA-9A5FC84D2B2B}"/>
              </a:ext>
            </a:extLst>
          </p:cNvPr>
          <p:cNvSpPr>
            <a:spLocks noGrp="1"/>
          </p:cNvSpPr>
          <p:nvPr>
            <p:ph type="title"/>
          </p:nvPr>
        </p:nvSpPr>
        <p:spPr>
          <a:xfrm>
            <a:off x="868352" y="181671"/>
            <a:ext cx="8240151" cy="868957"/>
          </a:xfrm>
        </p:spPr>
        <p:txBody>
          <a:bodyPr>
            <a:noAutofit/>
          </a:bodyPr>
          <a:lstStyle/>
          <a:p>
            <a:pPr algn="l"/>
            <a:r>
              <a:rPr lang="en-US" sz="2800" dirty="0">
                <a:solidFill>
                  <a:srgbClr val="005493"/>
                </a:solidFill>
                <a:latin typeface="Constantia" panose="02030602050306030303" pitchFamily="18" charset="0"/>
              </a:rPr>
              <a:t>Using Data Mining Techniques to Examine Domestic Violence Topics on Twitter</a:t>
            </a:r>
          </a:p>
        </p:txBody>
      </p:sp>
      <p:sp>
        <p:nvSpPr>
          <p:cNvPr id="10" name="Content Placeholder 2">
            <a:extLst>
              <a:ext uri="{FF2B5EF4-FFF2-40B4-BE49-F238E27FC236}">
                <a16:creationId xmlns:a16="http://schemas.microsoft.com/office/drawing/2014/main" id="{599ABA5C-BD09-490E-BC0E-4FCB3861162D}"/>
              </a:ext>
            </a:extLst>
          </p:cNvPr>
          <p:cNvSpPr>
            <a:spLocks noGrp="1"/>
          </p:cNvSpPr>
          <p:nvPr>
            <p:ph idx="1"/>
          </p:nvPr>
        </p:nvSpPr>
        <p:spPr>
          <a:xfrm>
            <a:off x="4946547" y="1187697"/>
            <a:ext cx="4161955" cy="5533778"/>
          </a:xfrm>
        </p:spPr>
        <p:txBody>
          <a:bodyPr>
            <a:normAutofit/>
          </a:bodyPr>
          <a:lstStyle/>
          <a:p>
            <a:pPr>
              <a:lnSpc>
                <a:spcPct val="140000"/>
              </a:lnSpc>
              <a:spcAft>
                <a:spcPts val="900"/>
              </a:spcAft>
              <a:buClr>
                <a:srgbClr val="0070C0"/>
              </a:buClr>
              <a:buFont typeface="Wingdings" charset="2"/>
              <a:buChar char="q"/>
            </a:pPr>
            <a:r>
              <a:rPr lang="en-US" altLang="zh-CN" sz="1800" b="1" dirty="0">
                <a:solidFill>
                  <a:srgbClr val="005493"/>
                </a:solidFill>
                <a:latin typeface="Constantia" panose="02030602050306030303" pitchFamily="18" charset="0"/>
                <a:ea typeface="Times New Roman" charset="0"/>
                <a:cs typeface="Times New Roman" charset="0"/>
              </a:rPr>
              <a:t>Purpose:</a:t>
            </a:r>
            <a:r>
              <a:rPr lang="zh-CN" altLang="en-US" sz="1800" dirty="0">
                <a:solidFill>
                  <a:srgbClr val="005493"/>
                </a:solidFill>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To</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explore the conversations and discussions regarding domestic violence on Twitter.</a:t>
            </a:r>
          </a:p>
          <a:p>
            <a:pPr>
              <a:lnSpc>
                <a:spcPct val="140000"/>
              </a:lnSpc>
              <a:spcAft>
                <a:spcPts val="900"/>
              </a:spcAft>
              <a:buClr>
                <a:srgbClr val="0070C0"/>
              </a:buClr>
              <a:buFont typeface="Wingdings" charset="2"/>
              <a:buChar char="q"/>
            </a:pPr>
            <a:r>
              <a:rPr lang="en-US" altLang="zh-CN" sz="1800" b="1" dirty="0">
                <a:solidFill>
                  <a:srgbClr val="005493"/>
                </a:solidFill>
                <a:latin typeface="Constantia" panose="02030602050306030303" pitchFamily="18" charset="0"/>
                <a:ea typeface="Times New Roman" charset="0"/>
                <a:cs typeface="Times New Roman" charset="0"/>
              </a:rPr>
              <a:t>Method:</a:t>
            </a:r>
            <a:r>
              <a:rPr lang="zh-CN" altLang="en-US" sz="1800" b="1" dirty="0">
                <a:solidFill>
                  <a:srgbClr val="005493"/>
                </a:solidFill>
                <a:latin typeface="Constantia" panose="02030602050306030303" pitchFamily="18" charset="0"/>
                <a:ea typeface="Times New Roman" charset="0"/>
                <a:cs typeface="Times New Roman" charset="0"/>
              </a:rPr>
              <a:t> </a:t>
            </a:r>
            <a:r>
              <a:rPr lang="en-US" altLang="zh-CN" sz="1800" b="1" dirty="0">
                <a:solidFill>
                  <a:srgbClr val="005493"/>
                </a:solidFill>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API was used to collect 322K tweets containing key word “dv”. We configured LDA to generate 20 latent topic distributions.</a:t>
            </a:r>
          </a:p>
          <a:p>
            <a:pPr>
              <a:lnSpc>
                <a:spcPct val="140000"/>
              </a:lnSpc>
              <a:spcAft>
                <a:spcPts val="900"/>
              </a:spcAft>
              <a:buClr>
                <a:srgbClr val="0070C0"/>
              </a:buClr>
              <a:buFont typeface="Wingdings" charset="2"/>
              <a:buChar char="q"/>
            </a:pPr>
            <a:r>
              <a:rPr lang="en-US" altLang="zh-CN" sz="1800" b="1" dirty="0">
                <a:solidFill>
                  <a:srgbClr val="005493"/>
                </a:solidFill>
                <a:latin typeface="Constantia" panose="02030602050306030303" pitchFamily="18" charset="0"/>
                <a:ea typeface="Times New Roman" charset="0"/>
                <a:cs typeface="Times New Roman" charset="0"/>
              </a:rPr>
              <a:t>Results: </a:t>
            </a:r>
            <a:r>
              <a:rPr lang="en-US" altLang="zh-CN" sz="1800" dirty="0">
                <a:latin typeface="Constantia" panose="02030602050306030303" pitchFamily="18" charset="0"/>
                <a:ea typeface="Times New Roman" charset="0"/>
                <a:cs typeface="Times New Roman" charset="0"/>
              </a:rPr>
              <a:t>Two themes were found, including “victims” and “high-profile cases of dv” (male athletes use violence against women).</a:t>
            </a:r>
          </a:p>
        </p:txBody>
      </p:sp>
      <p:sp>
        <p:nvSpPr>
          <p:cNvPr id="15" name="Title 1"/>
          <p:cNvSpPr txBox="1">
            <a:spLocks/>
          </p:cNvSpPr>
          <p:nvPr/>
        </p:nvSpPr>
        <p:spPr>
          <a:xfrm>
            <a:off x="977404" y="109636"/>
            <a:ext cx="8131099" cy="78695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endParaRPr lang="en-US" sz="2800" dirty="0">
              <a:solidFill>
                <a:srgbClr val="0168B4"/>
              </a:solidFill>
              <a:latin typeface="Constantia" panose="02030602050306030303" pitchFamily="18" charset="0"/>
            </a:endParaRPr>
          </a:p>
        </p:txBody>
      </p:sp>
      <p:pic>
        <p:nvPicPr>
          <p:cNvPr id="9" name="Picture 8" descr="A screenshot of a newspaper&#10;&#10;Description automatically generated">
            <a:extLst>
              <a:ext uri="{FF2B5EF4-FFF2-40B4-BE49-F238E27FC236}">
                <a16:creationId xmlns:a16="http://schemas.microsoft.com/office/drawing/2014/main" id="{56A458FA-E41F-6143-B8DE-5964BDE88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 y="1385940"/>
            <a:ext cx="4954571" cy="5271608"/>
          </a:xfrm>
          <a:prstGeom prst="rect">
            <a:avLst/>
          </a:prstGeom>
        </p:spPr>
      </p:pic>
    </p:spTree>
    <p:extLst>
      <p:ext uri="{BB962C8B-B14F-4D97-AF65-F5344CB8AC3E}">
        <p14:creationId xmlns:p14="http://schemas.microsoft.com/office/powerpoint/2010/main" val="1955456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024" y="280000"/>
            <a:ext cx="9168637" cy="786951"/>
            <a:chOff x="-8024" y="280000"/>
            <a:chExt cx="9168637" cy="786951"/>
          </a:xfrm>
        </p:grpSpPr>
        <p:cxnSp>
          <p:nvCxnSpPr>
            <p:cNvPr id="12" name="Straight Connector 11"/>
            <p:cNvCxnSpPr/>
            <p:nvPr/>
          </p:nvCxnSpPr>
          <p:spPr>
            <a:xfrm>
              <a:off x="-8024" y="1066951"/>
              <a:ext cx="9168637" cy="0"/>
            </a:xfrm>
            <a:prstGeom prst="line">
              <a:avLst/>
            </a:prstGeom>
            <a:ln>
              <a:solidFill>
                <a:srgbClr val="0168B4"/>
              </a:solidFill>
            </a:ln>
          </p:spPr>
          <p:style>
            <a:lnRef idx="1">
              <a:schemeClr val="dk1"/>
            </a:lnRef>
            <a:fillRef idx="0">
              <a:schemeClr val="dk1"/>
            </a:fillRef>
            <a:effectRef idx="0">
              <a:schemeClr val="dk1"/>
            </a:effectRef>
            <a:fontRef idx="minor">
              <a:schemeClr val="tx1"/>
            </a:fontRef>
          </p:style>
        </p:cxnSp>
        <p:sp>
          <p:nvSpPr>
            <p:cNvPr id="14" name="Title 1"/>
            <p:cNvSpPr txBox="1">
              <a:spLocks/>
            </p:cNvSpPr>
            <p:nvPr/>
          </p:nvSpPr>
          <p:spPr>
            <a:xfrm>
              <a:off x="962915" y="280000"/>
              <a:ext cx="7912608" cy="78695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endParaRPr lang="en-US" sz="3400" dirty="0">
                <a:solidFill>
                  <a:srgbClr val="0168B4"/>
                </a:solidFill>
                <a:latin typeface="Constantia" panose="02030602050306030303" pitchFamily="18" charset="0"/>
              </a:endParaRPr>
            </a:p>
          </p:txBody>
        </p:sp>
      </p:grpSp>
      <p:sp>
        <p:nvSpPr>
          <p:cNvPr id="13" name="TextBox 12">
            <a:extLst>
              <a:ext uri="{FF2B5EF4-FFF2-40B4-BE49-F238E27FC236}">
                <a16:creationId xmlns:a16="http://schemas.microsoft.com/office/drawing/2014/main" id="{EAF3B5D1-0C88-4142-A03C-75C864D9FE4F}"/>
              </a:ext>
            </a:extLst>
          </p:cNvPr>
          <p:cNvSpPr txBox="1"/>
          <p:nvPr/>
        </p:nvSpPr>
        <p:spPr>
          <a:xfrm>
            <a:off x="1099959" y="45848"/>
            <a:ext cx="7870200" cy="1292662"/>
          </a:xfrm>
          <a:prstGeom prst="rect">
            <a:avLst/>
          </a:prstGeom>
          <a:noFill/>
        </p:spPr>
        <p:txBody>
          <a:bodyPr wrap="square" rtlCol="0">
            <a:spAutoFit/>
          </a:bodyPr>
          <a:lstStyle/>
          <a:p>
            <a:pPr>
              <a:buClr>
                <a:schemeClr val="tx1"/>
              </a:buClr>
            </a:pPr>
            <a:r>
              <a:rPr lang="en-US" sz="2600" dirty="0">
                <a:solidFill>
                  <a:srgbClr val="064A81"/>
                </a:solidFill>
                <a:latin typeface="Constantia" panose="02030602050306030303" pitchFamily="18" charset="0"/>
                <a:ea typeface="Arial" charset="0"/>
                <a:cs typeface="Arial" charset="0"/>
              </a:rPr>
              <a:t>Rape Myths and the Cross-Cultural Adaptation of the Illinois Rape</a:t>
            </a:r>
            <a:r>
              <a:rPr lang="zh-CN" altLang="en-US" sz="2600" dirty="0">
                <a:solidFill>
                  <a:srgbClr val="064A81"/>
                </a:solidFill>
                <a:latin typeface="Constantia" panose="02030602050306030303" pitchFamily="18" charset="0"/>
                <a:ea typeface="Arial" charset="0"/>
                <a:cs typeface="Arial" charset="0"/>
              </a:rPr>
              <a:t> </a:t>
            </a:r>
            <a:r>
              <a:rPr lang="en-US" sz="2600" dirty="0">
                <a:solidFill>
                  <a:srgbClr val="064A81"/>
                </a:solidFill>
                <a:latin typeface="Constantia" panose="02030602050306030303" pitchFamily="18" charset="0"/>
                <a:ea typeface="Arial" charset="0"/>
                <a:cs typeface="Arial" charset="0"/>
              </a:rPr>
              <a:t>Myth</a:t>
            </a:r>
            <a:r>
              <a:rPr lang="zh-CN" altLang="en-US" sz="2600" dirty="0">
                <a:solidFill>
                  <a:srgbClr val="064A81"/>
                </a:solidFill>
                <a:latin typeface="Constantia" panose="02030602050306030303" pitchFamily="18" charset="0"/>
                <a:ea typeface="Arial" charset="0"/>
                <a:cs typeface="Arial" charset="0"/>
              </a:rPr>
              <a:t> </a:t>
            </a:r>
            <a:r>
              <a:rPr lang="en-US" sz="2600" dirty="0">
                <a:solidFill>
                  <a:srgbClr val="064A81"/>
                </a:solidFill>
                <a:latin typeface="Constantia" panose="02030602050306030303" pitchFamily="18" charset="0"/>
                <a:ea typeface="Arial" charset="0"/>
                <a:cs typeface="Arial" charset="0"/>
              </a:rPr>
              <a:t>Acceptance Scale in China</a:t>
            </a:r>
            <a:endParaRPr lang="en-US" altLang="zh-CN" sz="2600" dirty="0">
              <a:solidFill>
                <a:srgbClr val="064A81"/>
              </a:solidFill>
              <a:latin typeface="Constantia" panose="02030602050306030303" pitchFamily="18" charset="0"/>
              <a:ea typeface="Arial" charset="0"/>
              <a:cs typeface="Arial" charset="0"/>
            </a:endParaRPr>
          </a:p>
          <a:p>
            <a:endParaRPr lang="en-US" sz="2600" dirty="0">
              <a:solidFill>
                <a:srgbClr val="064A81"/>
              </a:solidFill>
            </a:endParaRPr>
          </a:p>
        </p:txBody>
      </p:sp>
      <p:pic>
        <p:nvPicPr>
          <p:cNvPr id="15" name="Picture 14">
            <a:extLst>
              <a:ext uri="{FF2B5EF4-FFF2-40B4-BE49-F238E27FC236}">
                <a16:creationId xmlns:a16="http://schemas.microsoft.com/office/drawing/2014/main" id="{A4145811-7548-4E3D-8E66-A88BD36DD1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2" r="4071"/>
          <a:stretch/>
        </p:blipFill>
        <p:spPr>
          <a:xfrm>
            <a:off x="179512" y="1470874"/>
            <a:ext cx="4536504" cy="4091754"/>
          </a:xfrm>
          <a:prstGeom prst="rect">
            <a:avLst/>
          </a:prstGeom>
        </p:spPr>
      </p:pic>
      <p:sp>
        <p:nvSpPr>
          <p:cNvPr id="16" name="TextBox 15">
            <a:extLst>
              <a:ext uri="{FF2B5EF4-FFF2-40B4-BE49-F238E27FC236}">
                <a16:creationId xmlns:a16="http://schemas.microsoft.com/office/drawing/2014/main" id="{532A0A44-76B0-43D7-9C94-A84C24D4FD14}"/>
              </a:ext>
            </a:extLst>
          </p:cNvPr>
          <p:cNvSpPr txBox="1"/>
          <p:nvPr/>
        </p:nvSpPr>
        <p:spPr>
          <a:xfrm>
            <a:off x="4895528" y="1289564"/>
            <a:ext cx="4248472" cy="5309146"/>
          </a:xfrm>
          <a:prstGeom prst="rect">
            <a:avLst/>
          </a:prstGeom>
          <a:noFill/>
        </p:spPr>
        <p:txBody>
          <a:bodyPr wrap="square" rtlCol="0">
            <a:spAutoFit/>
          </a:bodyPr>
          <a:lstStyle/>
          <a:p>
            <a:pPr marL="257175" indent="-257175">
              <a:lnSpc>
                <a:spcPct val="150000"/>
              </a:lnSpc>
              <a:spcAft>
                <a:spcPts val="900"/>
              </a:spcAft>
              <a:buClr>
                <a:srgbClr val="064A81"/>
              </a:buClr>
              <a:buFont typeface="Wingdings" charset="2"/>
              <a:buChar char="q"/>
            </a:pPr>
            <a:r>
              <a:rPr lang="en-US" altLang="zh-CN" b="1" dirty="0">
                <a:solidFill>
                  <a:srgbClr val="064A81"/>
                </a:solidFill>
                <a:latin typeface="Cambria" panose="02040503050406030204" pitchFamily="18" charset="0"/>
                <a:ea typeface="Arial" charset="0"/>
                <a:cs typeface="Arial" charset="0"/>
              </a:rPr>
              <a:t>Purpose:</a:t>
            </a:r>
            <a:r>
              <a:rPr lang="zh-CN" altLang="en-US" b="1" dirty="0">
                <a:solidFill>
                  <a:srgbClr val="064A81"/>
                </a:solidFill>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To</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examine</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the</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similarities</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and</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differences</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in</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rape</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myths</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acceptance</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(RMA)</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in</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the</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US</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and</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China,</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and</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validate a Chinese-version of the RMA scale.</a:t>
            </a:r>
            <a:r>
              <a:rPr lang="zh-CN" altLang="en-US" dirty="0">
                <a:latin typeface="Cambria" panose="02040503050406030204" pitchFamily="18" charset="0"/>
                <a:ea typeface="Arial" charset="0"/>
                <a:cs typeface="Arial" charset="0"/>
              </a:rPr>
              <a:t> </a:t>
            </a:r>
            <a:endParaRPr lang="en-US" altLang="zh-CN" dirty="0">
              <a:latin typeface="Cambria" panose="02040503050406030204" pitchFamily="18" charset="0"/>
              <a:ea typeface="Arial" charset="0"/>
              <a:cs typeface="Arial" charset="0"/>
            </a:endParaRPr>
          </a:p>
          <a:p>
            <a:pPr marL="257175" indent="-257175">
              <a:lnSpc>
                <a:spcPct val="150000"/>
              </a:lnSpc>
              <a:spcAft>
                <a:spcPts val="900"/>
              </a:spcAft>
              <a:buClr>
                <a:srgbClr val="064A81"/>
              </a:buClr>
              <a:buFont typeface="Wingdings" charset="2"/>
              <a:buChar char="q"/>
            </a:pPr>
            <a:r>
              <a:rPr lang="en-US" altLang="zh-CN" b="1" dirty="0">
                <a:solidFill>
                  <a:srgbClr val="064A81"/>
                </a:solidFill>
                <a:latin typeface="Cambria" panose="02040503050406030204" pitchFamily="18" charset="0"/>
                <a:ea typeface="Arial" charset="0"/>
                <a:cs typeface="Arial" charset="0"/>
              </a:rPr>
              <a:t>Method:</a:t>
            </a:r>
            <a:r>
              <a:rPr lang="zh-CN" altLang="en-US" b="1" dirty="0">
                <a:solidFill>
                  <a:srgbClr val="064A81"/>
                </a:solidFill>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Survey</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method.</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Sample</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is</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975</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college</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students</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in</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China.</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Exploratory factor</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analysis.</a:t>
            </a:r>
            <a:r>
              <a:rPr lang="zh-CN" altLang="en-US" dirty="0">
                <a:latin typeface="Cambria" panose="02040503050406030204" pitchFamily="18" charset="0"/>
                <a:ea typeface="Arial" charset="0"/>
                <a:cs typeface="Arial" charset="0"/>
              </a:rPr>
              <a:t> </a:t>
            </a:r>
            <a:endParaRPr lang="en-US" altLang="zh-CN" dirty="0">
              <a:latin typeface="Cambria" panose="02040503050406030204" pitchFamily="18" charset="0"/>
              <a:ea typeface="Arial" charset="0"/>
              <a:cs typeface="Arial" charset="0"/>
            </a:endParaRPr>
          </a:p>
          <a:p>
            <a:pPr marL="257175" indent="-257175">
              <a:lnSpc>
                <a:spcPct val="150000"/>
              </a:lnSpc>
              <a:buClr>
                <a:srgbClr val="064A81"/>
              </a:buClr>
              <a:buFont typeface="Wingdings" charset="2"/>
              <a:buChar char="q"/>
            </a:pPr>
            <a:r>
              <a:rPr lang="en-US" altLang="zh-CN" b="1" dirty="0">
                <a:solidFill>
                  <a:srgbClr val="064A81"/>
                </a:solidFill>
                <a:latin typeface="Cambria" panose="02040503050406030204" pitchFamily="18" charset="0"/>
                <a:ea typeface="Arial" charset="0"/>
                <a:cs typeface="Arial" charset="0"/>
              </a:rPr>
              <a:t>Implication:</a:t>
            </a:r>
            <a:r>
              <a:rPr lang="zh-CN" altLang="en-US" b="1" dirty="0">
                <a:solidFill>
                  <a:srgbClr val="064A81"/>
                </a:solidFill>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The validated RMA-Chinese scale can be widely used in rape prevention and victim</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support</a:t>
            </a:r>
            <a:r>
              <a:rPr lang="zh-CN" altLang="en-US" dirty="0">
                <a:latin typeface="Cambria" panose="02040503050406030204" pitchFamily="18" charset="0"/>
                <a:ea typeface="Arial" charset="0"/>
                <a:cs typeface="Arial" charset="0"/>
              </a:rPr>
              <a:t> </a:t>
            </a:r>
            <a:r>
              <a:rPr lang="en-US" altLang="zh-CN" dirty="0">
                <a:latin typeface="Cambria" panose="02040503050406030204" pitchFamily="18" charset="0"/>
                <a:ea typeface="Arial" charset="0"/>
                <a:cs typeface="Arial" charset="0"/>
              </a:rPr>
              <a:t>services and related research in China.</a:t>
            </a:r>
            <a:r>
              <a:rPr lang="zh-CN" altLang="en-US" dirty="0">
                <a:latin typeface="Cambria" panose="02040503050406030204" pitchFamily="18" charset="0"/>
                <a:ea typeface="Arial" charset="0"/>
                <a:cs typeface="Arial" charset="0"/>
              </a:rPr>
              <a:t> </a:t>
            </a:r>
            <a:endParaRPr lang="en-US" altLang="zh-CN" dirty="0">
              <a:latin typeface="Cambria" panose="02040503050406030204" pitchFamily="18" charset="0"/>
              <a:ea typeface="Arial" charset="0"/>
              <a:cs typeface="Arial" charset="0"/>
            </a:endParaRPr>
          </a:p>
        </p:txBody>
      </p:sp>
      <p:sp>
        <p:nvSpPr>
          <p:cNvPr id="2" name="Slide Number Placeholder 1"/>
          <p:cNvSpPr>
            <a:spLocks noGrp="1"/>
          </p:cNvSpPr>
          <p:nvPr>
            <p:ph type="sldNum" sz="quarter" idx="12"/>
          </p:nvPr>
        </p:nvSpPr>
        <p:spPr>
          <a:xfrm>
            <a:off x="6974904" y="6520259"/>
            <a:ext cx="2133600" cy="365125"/>
          </a:xfrm>
        </p:spPr>
        <p:txBody>
          <a:bodyPr/>
          <a:lstStyle/>
          <a:p>
            <a:fld id="{0C913308-F349-4B6D-A68A-DD1791B4A57B}" type="slidenum">
              <a:rPr lang="zh-CN" altLang="en-US" smtClean="0"/>
              <a:t>24</a:t>
            </a:fld>
            <a:endParaRPr lang="zh-CN" altLang="en-US" dirty="0"/>
          </a:p>
        </p:txBody>
      </p:sp>
      <p:sp>
        <p:nvSpPr>
          <p:cNvPr id="19" name="Oval 18">
            <a:extLst>
              <a:ext uri="{FF2B5EF4-FFF2-40B4-BE49-F238E27FC236}">
                <a16:creationId xmlns:a16="http://schemas.microsoft.com/office/drawing/2014/main" id="{71C0B3A6-E373-8E4F-B135-853CC4870082}"/>
              </a:ext>
            </a:extLst>
          </p:cNvPr>
          <p:cNvSpPr/>
          <p:nvPr/>
        </p:nvSpPr>
        <p:spPr>
          <a:xfrm>
            <a:off x="25561" y="411148"/>
            <a:ext cx="842718" cy="336816"/>
          </a:xfrm>
          <a:prstGeom prst="ellipse">
            <a:avLst/>
          </a:prstGeom>
          <a:solidFill>
            <a:srgbClr val="F4A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0" name="Oval 19">
            <a:extLst>
              <a:ext uri="{FF2B5EF4-FFF2-40B4-BE49-F238E27FC236}">
                <a16:creationId xmlns:a16="http://schemas.microsoft.com/office/drawing/2014/main" id="{96A2727E-6DE8-3E4F-9CC7-A079DB68E270}"/>
              </a:ext>
            </a:extLst>
          </p:cNvPr>
          <p:cNvSpPr/>
          <p:nvPr/>
        </p:nvSpPr>
        <p:spPr>
          <a:xfrm rot="20488231">
            <a:off x="-12411" y="247207"/>
            <a:ext cx="842718" cy="32642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Oval 20">
            <a:extLst>
              <a:ext uri="{FF2B5EF4-FFF2-40B4-BE49-F238E27FC236}">
                <a16:creationId xmlns:a16="http://schemas.microsoft.com/office/drawing/2014/main" id="{CEE3B8BF-BC7A-6E41-8ABF-DB3BF314D1DD}"/>
              </a:ext>
            </a:extLst>
          </p:cNvPr>
          <p:cNvSpPr/>
          <p:nvPr/>
        </p:nvSpPr>
        <p:spPr>
          <a:xfrm rot="963624">
            <a:off x="-18099" y="520270"/>
            <a:ext cx="842718" cy="323258"/>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Tree>
    <p:extLst>
      <p:ext uri="{BB962C8B-B14F-4D97-AF65-F5344CB8AC3E}">
        <p14:creationId xmlns:p14="http://schemas.microsoft.com/office/powerpoint/2010/main" val="2555139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24" y="191763"/>
            <a:ext cx="9168637" cy="875188"/>
            <a:chOff x="-8024" y="191763"/>
            <a:chExt cx="9168637" cy="875188"/>
          </a:xfrm>
        </p:grpSpPr>
        <p:cxnSp>
          <p:nvCxnSpPr>
            <p:cNvPr id="7" name="Straight Connector 6"/>
            <p:cNvCxnSpPr/>
            <p:nvPr/>
          </p:nvCxnSpPr>
          <p:spPr>
            <a:xfrm>
              <a:off x="-8024" y="1066951"/>
              <a:ext cx="9168637" cy="0"/>
            </a:xfrm>
            <a:prstGeom prst="line">
              <a:avLst/>
            </a:prstGeom>
            <a:ln>
              <a:solidFill>
                <a:srgbClr val="064A81"/>
              </a:solidFill>
            </a:ln>
          </p:spPr>
          <p:style>
            <a:lnRef idx="1">
              <a:schemeClr val="dk1"/>
            </a:lnRef>
            <a:fillRef idx="0">
              <a:schemeClr val="dk1"/>
            </a:fillRef>
            <a:effectRef idx="0">
              <a:schemeClr val="dk1"/>
            </a:effectRef>
            <a:fontRef idx="minor">
              <a:schemeClr val="tx1"/>
            </a:fontRef>
          </p:style>
        </p:cxnSp>
        <p:sp>
          <p:nvSpPr>
            <p:cNvPr id="9" name="Title 1"/>
            <p:cNvSpPr txBox="1">
              <a:spLocks/>
            </p:cNvSpPr>
            <p:nvPr/>
          </p:nvSpPr>
          <p:spPr>
            <a:xfrm>
              <a:off x="977405" y="191763"/>
              <a:ext cx="8141034" cy="78695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b="0" dirty="0">
                  <a:solidFill>
                    <a:srgbClr val="005493"/>
                  </a:solidFill>
                  <a:latin typeface="Constantia" panose="02030602050306030303" pitchFamily="18" charset="0"/>
                  <a:ea typeface="Times New Roman" charset="0"/>
                  <a:cs typeface="Times New Roman" charset="0"/>
                </a:rPr>
                <a:t>Using</a:t>
              </a:r>
              <a:r>
                <a:rPr lang="zh-CN" altLang="en-US" sz="2800" b="0" dirty="0">
                  <a:solidFill>
                    <a:srgbClr val="005493"/>
                  </a:solidFill>
                  <a:latin typeface="Constantia" panose="02030602050306030303" pitchFamily="18" charset="0"/>
                  <a:ea typeface="Times New Roman" charset="0"/>
                  <a:cs typeface="Times New Roman" charset="0"/>
                </a:rPr>
                <a:t> </a:t>
              </a:r>
              <a:r>
                <a:rPr lang="en-US" altLang="zh-CN" sz="2800" b="0" dirty="0">
                  <a:solidFill>
                    <a:srgbClr val="005493"/>
                  </a:solidFill>
                  <a:latin typeface="Constantia" panose="02030602050306030303" pitchFamily="18" charset="0"/>
                  <a:ea typeface="Times New Roman" charset="0"/>
                  <a:cs typeface="Times New Roman" charset="0"/>
                </a:rPr>
                <a:t>Big</a:t>
              </a:r>
              <a:r>
                <a:rPr lang="zh-CN" altLang="en-US" sz="2800" b="0" dirty="0">
                  <a:solidFill>
                    <a:srgbClr val="005493"/>
                  </a:solidFill>
                  <a:latin typeface="Constantia" panose="02030602050306030303" pitchFamily="18" charset="0"/>
                  <a:ea typeface="Times New Roman" charset="0"/>
                  <a:cs typeface="Times New Roman" charset="0"/>
                </a:rPr>
                <a:t> </a:t>
              </a:r>
              <a:r>
                <a:rPr lang="en-US" altLang="zh-CN" sz="2800" b="0" dirty="0">
                  <a:solidFill>
                    <a:srgbClr val="005493"/>
                  </a:solidFill>
                  <a:latin typeface="Constantia" panose="02030602050306030303" pitchFamily="18" charset="0"/>
                  <a:ea typeface="Times New Roman" charset="0"/>
                  <a:cs typeface="Times New Roman" charset="0"/>
                </a:rPr>
                <a:t>Data</a:t>
              </a:r>
              <a:r>
                <a:rPr lang="zh-CN" altLang="en-US" sz="2800" b="0" dirty="0">
                  <a:solidFill>
                    <a:srgbClr val="005493"/>
                  </a:solidFill>
                  <a:latin typeface="Constantia" panose="02030602050306030303" pitchFamily="18" charset="0"/>
                  <a:ea typeface="Times New Roman" charset="0"/>
                  <a:cs typeface="Times New Roman" charset="0"/>
                </a:rPr>
                <a:t> </a:t>
              </a:r>
              <a:r>
                <a:rPr lang="en-US" altLang="zh-CN" sz="2800" b="0" dirty="0">
                  <a:solidFill>
                    <a:srgbClr val="005493"/>
                  </a:solidFill>
                  <a:latin typeface="Constantia" panose="02030602050306030303" pitchFamily="18" charset="0"/>
                  <a:ea typeface="Times New Roman" charset="0"/>
                  <a:cs typeface="Times New Roman" charset="0"/>
                </a:rPr>
                <a:t>from</a:t>
              </a:r>
              <a:r>
                <a:rPr lang="zh-CN" altLang="en-US" sz="2800" b="0" dirty="0">
                  <a:solidFill>
                    <a:srgbClr val="005493"/>
                  </a:solidFill>
                  <a:latin typeface="Constantia" panose="02030602050306030303" pitchFamily="18" charset="0"/>
                  <a:ea typeface="Times New Roman" charset="0"/>
                  <a:cs typeface="Times New Roman" charset="0"/>
                </a:rPr>
                <a:t> </a:t>
              </a:r>
              <a:r>
                <a:rPr lang="en-US" altLang="zh-CN" sz="2800" b="0" dirty="0">
                  <a:solidFill>
                    <a:srgbClr val="005493"/>
                  </a:solidFill>
                  <a:latin typeface="Constantia" panose="02030602050306030303" pitchFamily="18" charset="0"/>
                  <a:ea typeface="Times New Roman" charset="0"/>
                  <a:cs typeface="Times New Roman" charset="0"/>
                </a:rPr>
                <a:t>Social</a:t>
              </a:r>
              <a:r>
                <a:rPr lang="zh-CN" altLang="en-US" sz="2800" b="0" dirty="0">
                  <a:solidFill>
                    <a:srgbClr val="005493"/>
                  </a:solidFill>
                  <a:latin typeface="Constantia" panose="02030602050306030303" pitchFamily="18" charset="0"/>
                  <a:ea typeface="Times New Roman" charset="0"/>
                  <a:cs typeface="Times New Roman" charset="0"/>
                </a:rPr>
                <a:t> </a:t>
              </a:r>
              <a:r>
                <a:rPr lang="en-US" altLang="zh-CN" sz="2800" b="0" dirty="0">
                  <a:solidFill>
                    <a:srgbClr val="005493"/>
                  </a:solidFill>
                  <a:latin typeface="Constantia" panose="02030602050306030303" pitchFamily="18" charset="0"/>
                  <a:ea typeface="Times New Roman" charset="0"/>
                  <a:cs typeface="Times New Roman" charset="0"/>
                </a:rPr>
                <a:t>Media</a:t>
              </a:r>
              <a:r>
                <a:rPr lang="zh-CN" altLang="en-US" sz="2800" b="0" dirty="0">
                  <a:solidFill>
                    <a:srgbClr val="005493"/>
                  </a:solidFill>
                  <a:latin typeface="Constantia" panose="02030602050306030303" pitchFamily="18" charset="0"/>
                  <a:ea typeface="Times New Roman" charset="0"/>
                  <a:cs typeface="Times New Roman" charset="0"/>
                </a:rPr>
                <a:t> </a:t>
              </a:r>
              <a:r>
                <a:rPr lang="en-US" sz="2800" b="0" dirty="0">
                  <a:solidFill>
                    <a:srgbClr val="005493"/>
                  </a:solidFill>
                  <a:latin typeface="Constantia" panose="02030602050306030303" pitchFamily="18" charset="0"/>
                  <a:ea typeface="Times New Roman" charset="0"/>
                  <a:cs typeface="Times New Roman" charset="0"/>
                </a:rPr>
                <a:t>to </a:t>
              </a:r>
              <a:r>
                <a:rPr lang="en-US" altLang="zh-CN" sz="2800" b="0" dirty="0">
                  <a:solidFill>
                    <a:srgbClr val="005493"/>
                  </a:solidFill>
                  <a:latin typeface="Constantia" panose="02030602050306030303" pitchFamily="18" charset="0"/>
                  <a:ea typeface="Times New Roman" charset="0"/>
                  <a:cs typeface="Times New Roman" charset="0"/>
                </a:rPr>
                <a:t>Examine</a:t>
              </a:r>
              <a:r>
                <a:rPr lang="en-US" sz="2800" b="0" dirty="0">
                  <a:solidFill>
                    <a:srgbClr val="005493"/>
                  </a:solidFill>
                  <a:latin typeface="Constantia" panose="02030602050306030303" pitchFamily="18" charset="0"/>
                  <a:ea typeface="Times New Roman" charset="0"/>
                  <a:cs typeface="Times New Roman" charset="0"/>
                </a:rPr>
                <a:t> the </a:t>
              </a:r>
              <a:r>
                <a:rPr lang="en-US" altLang="zh-CN" sz="2800" b="0" dirty="0">
                  <a:solidFill>
                    <a:srgbClr val="005493"/>
                  </a:solidFill>
                  <a:latin typeface="Constantia" panose="02030602050306030303" pitchFamily="18" charset="0"/>
                  <a:ea typeface="Times New Roman" charset="0"/>
                  <a:cs typeface="Times New Roman" charset="0"/>
                </a:rPr>
                <a:t>Impact</a:t>
              </a:r>
              <a:r>
                <a:rPr lang="zh-CN" altLang="en-US" sz="2800" b="0" dirty="0">
                  <a:solidFill>
                    <a:srgbClr val="005493"/>
                  </a:solidFill>
                  <a:latin typeface="Constantia" panose="02030602050306030303" pitchFamily="18" charset="0"/>
                  <a:ea typeface="Times New Roman" charset="0"/>
                  <a:cs typeface="Times New Roman" charset="0"/>
                </a:rPr>
                <a:t> </a:t>
              </a:r>
              <a:r>
                <a:rPr lang="en-US" altLang="zh-CN" sz="2800" b="0" dirty="0">
                  <a:solidFill>
                    <a:srgbClr val="005493"/>
                  </a:solidFill>
                  <a:latin typeface="Constantia" panose="02030602050306030303" pitchFamily="18" charset="0"/>
                  <a:ea typeface="Times New Roman" charset="0"/>
                  <a:cs typeface="Times New Roman" charset="0"/>
                </a:rPr>
                <a:t>of</a:t>
              </a:r>
              <a:r>
                <a:rPr lang="zh-CN" altLang="en-US" sz="2800" b="0" dirty="0">
                  <a:solidFill>
                    <a:srgbClr val="005493"/>
                  </a:solidFill>
                  <a:latin typeface="Constantia" panose="02030602050306030303" pitchFamily="18" charset="0"/>
                  <a:ea typeface="Times New Roman" charset="0"/>
                  <a:cs typeface="Times New Roman" charset="0"/>
                </a:rPr>
                <a:t> </a:t>
              </a:r>
              <a:r>
                <a:rPr lang="en-US" sz="2800" b="0" dirty="0">
                  <a:solidFill>
                    <a:srgbClr val="005493"/>
                  </a:solidFill>
                  <a:latin typeface="Constantia" panose="02030602050306030303" pitchFamily="18" charset="0"/>
                  <a:ea typeface="Times New Roman" charset="0"/>
                  <a:cs typeface="Times New Roman" charset="0"/>
                </a:rPr>
                <a:t>Domestic Violence on </a:t>
              </a:r>
              <a:r>
                <a:rPr lang="en-US" altLang="zh-CN" sz="2800" b="0" dirty="0">
                  <a:solidFill>
                    <a:srgbClr val="005493"/>
                  </a:solidFill>
                  <a:latin typeface="Constantia" panose="02030602050306030303" pitchFamily="18" charset="0"/>
                  <a:ea typeface="Times New Roman" charset="0"/>
                  <a:cs typeface="Times New Roman" charset="0"/>
                </a:rPr>
                <a:t>Mental</a:t>
              </a:r>
              <a:r>
                <a:rPr lang="zh-CN" altLang="en-US" sz="2800" b="0" dirty="0">
                  <a:solidFill>
                    <a:srgbClr val="005493"/>
                  </a:solidFill>
                  <a:latin typeface="Constantia" panose="02030602050306030303" pitchFamily="18" charset="0"/>
                  <a:ea typeface="Times New Roman" charset="0"/>
                  <a:cs typeface="Times New Roman" charset="0"/>
                </a:rPr>
                <a:t> </a:t>
              </a:r>
              <a:r>
                <a:rPr lang="en-US" altLang="zh-CN" sz="2800" b="0" dirty="0">
                  <a:solidFill>
                    <a:srgbClr val="005493"/>
                  </a:solidFill>
                  <a:latin typeface="Constantia" panose="02030602050306030303" pitchFamily="18" charset="0"/>
                  <a:ea typeface="Times New Roman" charset="0"/>
                  <a:cs typeface="Times New Roman" charset="0"/>
                </a:rPr>
                <a:t>Health</a:t>
              </a:r>
              <a:endParaRPr lang="en-US" sz="2800" b="0" dirty="0">
                <a:solidFill>
                  <a:srgbClr val="005493"/>
                </a:solidFill>
                <a:latin typeface="Constantia" panose="02030602050306030303" pitchFamily="18" charset="0"/>
              </a:endParaRPr>
            </a:p>
          </p:txBody>
        </p:sp>
      </p:grpSp>
      <p:sp>
        <p:nvSpPr>
          <p:cNvPr id="63" name="TextBox 62"/>
          <p:cNvSpPr txBox="1"/>
          <p:nvPr/>
        </p:nvSpPr>
        <p:spPr>
          <a:xfrm>
            <a:off x="0" y="3312566"/>
            <a:ext cx="2397753"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2000" b="1" dirty="0">
                <a:solidFill>
                  <a:srgbClr val="C00000"/>
                </a:solidFill>
                <a:latin typeface="Constantia" charset="0"/>
                <a:ea typeface="Constantia" charset="0"/>
                <a:cs typeface="Constantia" charset="0"/>
              </a:rPr>
              <a:t>First</a:t>
            </a:r>
            <a:r>
              <a:rPr lang="zh-CN" altLang="en-US" sz="2000" b="1" dirty="0">
                <a:solidFill>
                  <a:srgbClr val="C00000"/>
                </a:solidFill>
                <a:latin typeface="Constantia" charset="0"/>
                <a:ea typeface="Constantia" charset="0"/>
                <a:cs typeface="Constantia" charset="0"/>
              </a:rPr>
              <a:t> </a:t>
            </a:r>
            <a:r>
              <a:rPr lang="en-US" altLang="zh-CN" sz="2000" b="1" dirty="0">
                <a:solidFill>
                  <a:srgbClr val="C00000"/>
                </a:solidFill>
                <a:latin typeface="Constantia" charset="0"/>
                <a:ea typeface="Constantia" charset="0"/>
                <a:cs typeface="Constantia" charset="0"/>
              </a:rPr>
              <a:t>DV</a:t>
            </a:r>
            <a:r>
              <a:rPr lang="zh-CN" altLang="en-US" sz="2000" b="1" dirty="0">
                <a:solidFill>
                  <a:srgbClr val="C00000"/>
                </a:solidFill>
                <a:latin typeface="Constantia" charset="0"/>
                <a:ea typeface="Constantia" charset="0"/>
                <a:cs typeface="Constantia" charset="0"/>
              </a:rPr>
              <a:t> </a:t>
            </a:r>
            <a:r>
              <a:rPr lang="en-US" altLang="zh-CN" sz="2000" b="1" dirty="0">
                <a:solidFill>
                  <a:srgbClr val="C00000"/>
                </a:solidFill>
                <a:latin typeface="Constantia" charset="0"/>
                <a:ea typeface="Constantia" charset="0"/>
                <a:cs typeface="Constantia" charset="0"/>
              </a:rPr>
              <a:t>incident</a:t>
            </a:r>
            <a:r>
              <a:rPr lang="zh-CN" altLang="en-US" sz="2000" b="1" dirty="0">
                <a:solidFill>
                  <a:srgbClr val="C00000"/>
                </a:solidFill>
                <a:latin typeface="Constantia" charset="0"/>
                <a:ea typeface="Constantia" charset="0"/>
                <a:cs typeface="Constantia" charset="0"/>
              </a:rPr>
              <a:t> </a:t>
            </a:r>
            <a:endParaRPr lang="en-US" altLang="zh-CN" sz="2000" b="1" dirty="0">
              <a:solidFill>
                <a:srgbClr val="C00000"/>
              </a:solidFill>
              <a:latin typeface="Constantia" charset="0"/>
              <a:ea typeface="Constantia" charset="0"/>
              <a:cs typeface="Constantia" charset="0"/>
            </a:endParaRPr>
          </a:p>
          <a:p>
            <a:pPr algn="ctr"/>
            <a:r>
              <a:rPr lang="en-US" altLang="zh-CN" sz="1600" i="1" dirty="0">
                <a:latin typeface="Constantia" charset="0"/>
                <a:ea typeface="Constantia" charset="0"/>
                <a:cs typeface="Constantia" charset="0"/>
              </a:rPr>
              <a:t>(e.g.</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“Last</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night,</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my</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husband</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hit</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me</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for</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the</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first</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time.”</a:t>
            </a:r>
          </a:p>
          <a:p>
            <a:pPr algn="ctr"/>
            <a:r>
              <a:rPr lang="en-US" altLang="zh-CN" sz="1600" i="1" dirty="0">
                <a:latin typeface="Constantia" charset="0"/>
                <a:ea typeface="Constantia" charset="0"/>
                <a:cs typeface="Constantia" charset="0"/>
              </a:rPr>
              <a:t>Mar</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12</a:t>
            </a:r>
            <a:r>
              <a:rPr lang="en-US" altLang="zh-CN" sz="1600" i="1" baseline="30000" dirty="0">
                <a:latin typeface="Constantia" charset="0"/>
                <a:ea typeface="Constantia" charset="0"/>
                <a:cs typeface="Constantia" charset="0"/>
              </a:rPr>
              <a:t>th</a:t>
            </a:r>
            <a:r>
              <a:rPr lang="en-US" altLang="zh-CN" sz="1600" i="1" dirty="0">
                <a:latin typeface="Constantia" charset="0"/>
                <a:ea typeface="Constantia" charset="0"/>
                <a:cs typeface="Constantia" charset="0"/>
              </a:rPr>
              <a:t>,</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2019,</a:t>
            </a:r>
            <a:r>
              <a:rPr lang="zh-CN" altLang="en-US" sz="1600" i="1" dirty="0">
                <a:latin typeface="Constantia" charset="0"/>
                <a:ea typeface="Constantia" charset="0"/>
                <a:cs typeface="Constantia" charset="0"/>
              </a:rPr>
              <a:t> </a:t>
            </a:r>
            <a:r>
              <a:rPr lang="en-US" altLang="zh-CN" sz="1600" i="1" dirty="0">
                <a:latin typeface="Constantia" charset="0"/>
                <a:ea typeface="Constantia" charset="0"/>
                <a:cs typeface="Constantia" charset="0"/>
              </a:rPr>
              <a:t>7:02am)</a:t>
            </a:r>
            <a:endParaRPr lang="en-US" sz="1600" i="1" dirty="0">
              <a:latin typeface="Constantia" charset="0"/>
              <a:ea typeface="Constantia" charset="0"/>
              <a:cs typeface="Constantia" charset="0"/>
            </a:endParaRPr>
          </a:p>
        </p:txBody>
      </p:sp>
      <p:sp>
        <p:nvSpPr>
          <p:cNvPr id="64" name="Rectangle 63"/>
          <p:cNvSpPr/>
          <p:nvPr/>
        </p:nvSpPr>
        <p:spPr>
          <a:xfrm>
            <a:off x="806566" y="1101941"/>
            <a:ext cx="1224136" cy="2188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a:solidFill>
                  <a:schemeClr val="tx1"/>
                </a:solidFill>
                <a:latin typeface="Constantia" charset="0"/>
                <a:ea typeface="Constantia" charset="0"/>
                <a:cs typeface="Constantia" charset="0"/>
              </a:rPr>
              <a:t>Week</a:t>
            </a:r>
            <a:r>
              <a:rPr lang="zh-CN" altLang="en-US" sz="2000" dirty="0">
                <a:solidFill>
                  <a:schemeClr val="tx1"/>
                </a:solidFill>
                <a:latin typeface="Constantia" charset="0"/>
                <a:ea typeface="Constantia" charset="0"/>
                <a:cs typeface="Constantia" charset="0"/>
              </a:rPr>
              <a:t> </a:t>
            </a:r>
            <a:r>
              <a:rPr lang="en-US" altLang="zh-CN" sz="2000" dirty="0">
                <a:solidFill>
                  <a:schemeClr val="tx1"/>
                </a:solidFill>
                <a:latin typeface="Constantia" charset="0"/>
                <a:ea typeface="Constantia" charset="0"/>
                <a:cs typeface="Constantia" charset="0"/>
              </a:rPr>
              <a:t>1</a:t>
            </a:r>
          </a:p>
          <a:p>
            <a:pPr algn="ctr">
              <a:lnSpc>
                <a:spcPct val="150000"/>
              </a:lnSpc>
            </a:pPr>
            <a:r>
              <a:rPr lang="en-US" altLang="zh-CN" sz="2000" dirty="0">
                <a:solidFill>
                  <a:schemeClr val="tx1"/>
                </a:solidFill>
                <a:latin typeface="Constantia" charset="0"/>
                <a:ea typeface="Constantia" charset="0"/>
                <a:cs typeface="Constantia" charset="0"/>
              </a:rPr>
              <a:t>Week</a:t>
            </a:r>
            <a:r>
              <a:rPr lang="zh-CN" altLang="en-US" sz="2000" dirty="0">
                <a:solidFill>
                  <a:schemeClr val="tx1"/>
                </a:solidFill>
                <a:latin typeface="Constantia" charset="0"/>
                <a:ea typeface="Constantia" charset="0"/>
                <a:cs typeface="Constantia" charset="0"/>
              </a:rPr>
              <a:t> </a:t>
            </a:r>
            <a:r>
              <a:rPr lang="en-US" altLang="zh-CN" sz="2000" dirty="0">
                <a:solidFill>
                  <a:schemeClr val="tx1"/>
                </a:solidFill>
                <a:latin typeface="Constantia" charset="0"/>
                <a:ea typeface="Constantia" charset="0"/>
                <a:cs typeface="Constantia" charset="0"/>
              </a:rPr>
              <a:t>2</a:t>
            </a:r>
          </a:p>
          <a:p>
            <a:pPr algn="ctr">
              <a:lnSpc>
                <a:spcPct val="150000"/>
              </a:lnSpc>
            </a:pPr>
            <a:r>
              <a:rPr lang="en-US" altLang="zh-CN" sz="2000" dirty="0">
                <a:solidFill>
                  <a:schemeClr val="tx1"/>
                </a:solidFill>
                <a:latin typeface="Constantia" charset="0"/>
                <a:ea typeface="Constantia" charset="0"/>
                <a:cs typeface="Constantia" charset="0"/>
              </a:rPr>
              <a:t>Week</a:t>
            </a:r>
            <a:r>
              <a:rPr lang="zh-CN" altLang="en-US" sz="2000" dirty="0">
                <a:solidFill>
                  <a:schemeClr val="tx1"/>
                </a:solidFill>
                <a:latin typeface="Constantia" charset="0"/>
                <a:ea typeface="Constantia" charset="0"/>
                <a:cs typeface="Constantia" charset="0"/>
              </a:rPr>
              <a:t> </a:t>
            </a:r>
            <a:r>
              <a:rPr lang="en-US" altLang="zh-CN" sz="2000" dirty="0">
                <a:solidFill>
                  <a:schemeClr val="tx1"/>
                </a:solidFill>
                <a:latin typeface="Constantia" charset="0"/>
                <a:ea typeface="Constantia" charset="0"/>
                <a:cs typeface="Constantia" charset="0"/>
              </a:rPr>
              <a:t>3</a:t>
            </a:r>
          </a:p>
          <a:p>
            <a:pPr algn="ctr">
              <a:lnSpc>
                <a:spcPct val="150000"/>
              </a:lnSpc>
            </a:pPr>
            <a:r>
              <a:rPr lang="en-US" altLang="zh-CN" sz="2000" dirty="0">
                <a:solidFill>
                  <a:schemeClr val="tx1"/>
                </a:solidFill>
                <a:latin typeface="Constantia" charset="0"/>
                <a:ea typeface="Constantia" charset="0"/>
                <a:cs typeface="Constantia" charset="0"/>
              </a:rPr>
              <a:t>Week</a:t>
            </a:r>
            <a:r>
              <a:rPr lang="zh-CN" altLang="en-US" sz="2000" dirty="0">
                <a:solidFill>
                  <a:schemeClr val="tx1"/>
                </a:solidFill>
                <a:latin typeface="Constantia" charset="0"/>
                <a:ea typeface="Constantia" charset="0"/>
                <a:cs typeface="Constantia" charset="0"/>
              </a:rPr>
              <a:t> </a:t>
            </a:r>
            <a:r>
              <a:rPr lang="en-US" altLang="zh-CN" sz="2000" dirty="0">
                <a:solidFill>
                  <a:schemeClr val="tx1"/>
                </a:solidFill>
                <a:latin typeface="Constantia" charset="0"/>
                <a:ea typeface="Constantia" charset="0"/>
                <a:cs typeface="Constantia" charset="0"/>
              </a:rPr>
              <a:t>4</a:t>
            </a:r>
            <a:endParaRPr lang="en-US" sz="2000" dirty="0">
              <a:solidFill>
                <a:schemeClr val="tx1"/>
              </a:solidFill>
              <a:latin typeface="Constantia" charset="0"/>
              <a:ea typeface="Constantia" charset="0"/>
              <a:cs typeface="Constantia" charset="0"/>
            </a:endParaRPr>
          </a:p>
        </p:txBody>
      </p:sp>
      <p:sp>
        <p:nvSpPr>
          <p:cNvPr id="65" name="Rectangle 64"/>
          <p:cNvSpPr/>
          <p:nvPr/>
        </p:nvSpPr>
        <p:spPr>
          <a:xfrm>
            <a:off x="806566" y="4729561"/>
            <a:ext cx="1224136" cy="21284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a:solidFill>
                  <a:schemeClr val="tx1"/>
                </a:solidFill>
                <a:latin typeface="Constantia" charset="0"/>
                <a:ea typeface="Constantia" charset="0"/>
                <a:cs typeface="Constantia" charset="0"/>
              </a:rPr>
              <a:t>Week</a:t>
            </a:r>
            <a:r>
              <a:rPr lang="zh-CN" altLang="en-US" sz="2000" dirty="0">
                <a:solidFill>
                  <a:schemeClr val="tx1"/>
                </a:solidFill>
                <a:latin typeface="Constantia" charset="0"/>
                <a:ea typeface="Constantia" charset="0"/>
                <a:cs typeface="Constantia" charset="0"/>
              </a:rPr>
              <a:t> </a:t>
            </a:r>
            <a:r>
              <a:rPr lang="en-US" altLang="zh-CN" sz="2000" dirty="0">
                <a:solidFill>
                  <a:schemeClr val="tx1"/>
                </a:solidFill>
                <a:latin typeface="Constantia" charset="0"/>
                <a:ea typeface="Constantia" charset="0"/>
                <a:cs typeface="Constantia" charset="0"/>
              </a:rPr>
              <a:t>5</a:t>
            </a:r>
          </a:p>
          <a:p>
            <a:pPr algn="ctr">
              <a:lnSpc>
                <a:spcPct val="150000"/>
              </a:lnSpc>
            </a:pPr>
            <a:r>
              <a:rPr lang="en-US" altLang="zh-CN" sz="2000" dirty="0">
                <a:solidFill>
                  <a:schemeClr val="tx1"/>
                </a:solidFill>
                <a:latin typeface="Constantia" charset="0"/>
                <a:ea typeface="Constantia" charset="0"/>
                <a:cs typeface="Constantia" charset="0"/>
              </a:rPr>
              <a:t>Week</a:t>
            </a:r>
            <a:r>
              <a:rPr lang="zh-CN" altLang="en-US" sz="2000" dirty="0">
                <a:solidFill>
                  <a:schemeClr val="tx1"/>
                </a:solidFill>
                <a:latin typeface="Constantia" charset="0"/>
                <a:ea typeface="Constantia" charset="0"/>
                <a:cs typeface="Constantia" charset="0"/>
              </a:rPr>
              <a:t> </a:t>
            </a:r>
            <a:r>
              <a:rPr lang="en-US" altLang="zh-CN" sz="2000" dirty="0">
                <a:solidFill>
                  <a:schemeClr val="tx1"/>
                </a:solidFill>
                <a:latin typeface="Constantia" charset="0"/>
                <a:ea typeface="Constantia" charset="0"/>
                <a:cs typeface="Constantia" charset="0"/>
              </a:rPr>
              <a:t>6</a:t>
            </a:r>
          </a:p>
          <a:p>
            <a:pPr algn="ctr">
              <a:lnSpc>
                <a:spcPct val="150000"/>
              </a:lnSpc>
            </a:pPr>
            <a:r>
              <a:rPr lang="en-US" altLang="zh-CN" sz="2000" dirty="0">
                <a:solidFill>
                  <a:schemeClr val="tx1"/>
                </a:solidFill>
                <a:latin typeface="Constantia" charset="0"/>
                <a:ea typeface="Constantia" charset="0"/>
                <a:cs typeface="Constantia" charset="0"/>
              </a:rPr>
              <a:t>Week</a:t>
            </a:r>
            <a:r>
              <a:rPr lang="zh-CN" altLang="en-US" sz="2000" dirty="0">
                <a:solidFill>
                  <a:schemeClr val="tx1"/>
                </a:solidFill>
                <a:latin typeface="Constantia" charset="0"/>
                <a:ea typeface="Constantia" charset="0"/>
                <a:cs typeface="Constantia" charset="0"/>
              </a:rPr>
              <a:t> </a:t>
            </a:r>
            <a:r>
              <a:rPr lang="en-US" altLang="zh-CN" sz="2000" dirty="0">
                <a:solidFill>
                  <a:schemeClr val="tx1"/>
                </a:solidFill>
                <a:latin typeface="Constantia" charset="0"/>
                <a:ea typeface="Constantia" charset="0"/>
                <a:cs typeface="Constantia" charset="0"/>
              </a:rPr>
              <a:t>7</a:t>
            </a:r>
          </a:p>
          <a:p>
            <a:pPr algn="ctr">
              <a:lnSpc>
                <a:spcPct val="150000"/>
              </a:lnSpc>
            </a:pPr>
            <a:r>
              <a:rPr lang="en-US" altLang="zh-CN" sz="2000" dirty="0">
                <a:solidFill>
                  <a:schemeClr val="tx1"/>
                </a:solidFill>
                <a:latin typeface="Constantia" charset="0"/>
                <a:ea typeface="Constantia" charset="0"/>
                <a:cs typeface="Constantia" charset="0"/>
              </a:rPr>
              <a:t>Week</a:t>
            </a:r>
            <a:r>
              <a:rPr lang="zh-CN" altLang="en-US" sz="2000" dirty="0">
                <a:solidFill>
                  <a:schemeClr val="tx1"/>
                </a:solidFill>
                <a:latin typeface="Constantia" charset="0"/>
                <a:ea typeface="Constantia" charset="0"/>
                <a:cs typeface="Constantia" charset="0"/>
              </a:rPr>
              <a:t> </a:t>
            </a:r>
            <a:r>
              <a:rPr lang="en-US" altLang="zh-CN" sz="2000" dirty="0">
                <a:solidFill>
                  <a:schemeClr val="tx1"/>
                </a:solidFill>
                <a:latin typeface="Constantia" charset="0"/>
                <a:ea typeface="Constantia" charset="0"/>
                <a:cs typeface="Constantia" charset="0"/>
              </a:rPr>
              <a:t>8</a:t>
            </a:r>
            <a:endParaRPr lang="en-US" sz="2000" dirty="0">
              <a:solidFill>
                <a:schemeClr val="tx1"/>
              </a:solidFill>
              <a:latin typeface="Constantia" charset="0"/>
              <a:ea typeface="Constantia" charset="0"/>
              <a:cs typeface="Constantia" charset="0"/>
            </a:endParaRPr>
          </a:p>
        </p:txBody>
      </p:sp>
      <p:pic>
        <p:nvPicPr>
          <p:cNvPr id="85" name="Picture 84" descr="Image result for data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6923" y="1464290"/>
            <a:ext cx="1695651" cy="1333536"/>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3816923" y="2722145"/>
            <a:ext cx="2101238" cy="615553"/>
          </a:xfrm>
          <a:prstGeom prst="rect">
            <a:avLst/>
          </a:prstGeom>
        </p:spPr>
        <p:txBody>
          <a:bodyPr wrap="square">
            <a:spAutoFit/>
          </a:bodyPr>
          <a:lstStyle/>
          <a:p>
            <a:pPr algn="ctr"/>
            <a:r>
              <a:rPr lang="en-US" altLang="zh-CN" sz="1700" dirty="0">
                <a:solidFill>
                  <a:srgbClr val="064A81"/>
                </a:solidFill>
                <a:latin typeface="Constantia" charset="0"/>
                <a:ea typeface="Constantia" charset="0"/>
                <a:cs typeface="Constantia" charset="0"/>
              </a:rPr>
              <a:t>LIWC</a:t>
            </a:r>
            <a:r>
              <a:rPr lang="zh-CN" altLang="en-US" sz="1700" dirty="0">
                <a:solidFill>
                  <a:srgbClr val="064A81"/>
                </a:solidFill>
                <a:latin typeface="Constantia" charset="0"/>
                <a:ea typeface="Constantia" charset="0"/>
                <a:cs typeface="Constantia" charset="0"/>
              </a:rPr>
              <a:t> </a:t>
            </a:r>
            <a:r>
              <a:rPr lang="en-US" altLang="zh-CN" sz="1700" dirty="0">
                <a:solidFill>
                  <a:srgbClr val="064A81"/>
                </a:solidFill>
                <a:latin typeface="Constantia" charset="0"/>
                <a:ea typeface="Constantia" charset="0"/>
                <a:cs typeface="Constantia" charset="0"/>
              </a:rPr>
              <a:t>+</a:t>
            </a:r>
            <a:r>
              <a:rPr lang="zh-CN" altLang="en-US" sz="1700" dirty="0">
                <a:solidFill>
                  <a:srgbClr val="064A81"/>
                </a:solidFill>
                <a:latin typeface="Constantia" charset="0"/>
                <a:ea typeface="Constantia" charset="0"/>
                <a:cs typeface="Constantia" charset="0"/>
              </a:rPr>
              <a:t> </a:t>
            </a:r>
            <a:r>
              <a:rPr lang="en-US" altLang="zh-CN" sz="1700" dirty="0">
                <a:solidFill>
                  <a:srgbClr val="064A81"/>
                </a:solidFill>
                <a:latin typeface="Constantia" charset="0"/>
                <a:ea typeface="Constantia" charset="0"/>
                <a:cs typeface="Constantia" charset="0"/>
              </a:rPr>
              <a:t>Behavioral</a:t>
            </a:r>
          </a:p>
          <a:p>
            <a:pPr algn="ctr"/>
            <a:r>
              <a:rPr lang="en-US" sz="1700" dirty="0">
                <a:solidFill>
                  <a:srgbClr val="064A81"/>
                </a:solidFill>
                <a:latin typeface="Constantia" charset="0"/>
                <a:ea typeface="Constantia" charset="0"/>
                <a:cs typeface="Constantia" charset="0"/>
              </a:rPr>
              <a:t>features</a:t>
            </a:r>
          </a:p>
        </p:txBody>
      </p:sp>
      <p:sp>
        <p:nvSpPr>
          <p:cNvPr id="87" name="Right Arrow 86"/>
          <p:cNvSpPr/>
          <p:nvPr/>
        </p:nvSpPr>
        <p:spPr>
          <a:xfrm>
            <a:off x="5762931" y="1581970"/>
            <a:ext cx="966276" cy="137547"/>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p:cNvSpPr/>
          <p:nvPr/>
        </p:nvSpPr>
        <p:spPr>
          <a:xfrm>
            <a:off x="5758681" y="2187267"/>
            <a:ext cx="966276" cy="150073"/>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5739044" y="2821084"/>
            <a:ext cx="966275" cy="18936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6729207" y="1282238"/>
            <a:ext cx="1374906" cy="605328"/>
          </a:xfrm>
          <a:prstGeom prst="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onstantia" charset="0"/>
                <a:ea typeface="Constantia" charset="0"/>
                <a:cs typeface="Constantia" charset="0"/>
              </a:rPr>
              <a:t>Suicide</a:t>
            </a:r>
            <a:r>
              <a:rPr lang="zh-CN" altLang="en-US" sz="1600" dirty="0">
                <a:solidFill>
                  <a:schemeClr val="tx1"/>
                </a:solidFill>
                <a:latin typeface="Constantia" charset="0"/>
                <a:ea typeface="Constantia" charset="0"/>
                <a:cs typeface="Constantia" charset="0"/>
              </a:rPr>
              <a:t> </a:t>
            </a:r>
            <a:r>
              <a:rPr lang="en-US" altLang="zh-CN" sz="1600" dirty="0">
                <a:solidFill>
                  <a:schemeClr val="tx1"/>
                </a:solidFill>
                <a:latin typeface="Constantia" charset="0"/>
                <a:ea typeface="Constantia" charset="0"/>
                <a:cs typeface="Constantia" charset="0"/>
              </a:rPr>
              <a:t>Probability</a:t>
            </a:r>
          </a:p>
        </p:txBody>
      </p:sp>
      <p:sp>
        <p:nvSpPr>
          <p:cNvPr id="91" name="Rectangle 90"/>
          <p:cNvSpPr/>
          <p:nvPr/>
        </p:nvSpPr>
        <p:spPr>
          <a:xfrm>
            <a:off x="6743096" y="1968490"/>
            <a:ext cx="1374906" cy="605328"/>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onstantia" charset="0"/>
                <a:ea typeface="Constantia" charset="0"/>
                <a:cs typeface="Constantia" charset="0"/>
              </a:rPr>
              <a:t>Depression</a:t>
            </a:r>
          </a:p>
        </p:txBody>
      </p:sp>
      <p:sp>
        <p:nvSpPr>
          <p:cNvPr id="92" name="Rectangle 91"/>
          <p:cNvSpPr/>
          <p:nvPr/>
        </p:nvSpPr>
        <p:spPr>
          <a:xfrm>
            <a:off x="6735447" y="2660988"/>
            <a:ext cx="1374906" cy="60532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onstantia" charset="0"/>
                <a:ea typeface="Constantia" charset="0"/>
                <a:cs typeface="Constantia" charset="0"/>
              </a:rPr>
              <a:t>Life</a:t>
            </a:r>
            <a:r>
              <a:rPr lang="zh-CN" altLang="en-US" sz="1600" dirty="0">
                <a:solidFill>
                  <a:schemeClr val="tx1"/>
                </a:solidFill>
                <a:latin typeface="Constantia" charset="0"/>
                <a:ea typeface="Constantia" charset="0"/>
                <a:cs typeface="Constantia" charset="0"/>
              </a:rPr>
              <a:t> </a:t>
            </a:r>
            <a:r>
              <a:rPr lang="en-US" altLang="zh-CN" sz="1600" dirty="0">
                <a:solidFill>
                  <a:schemeClr val="tx1"/>
                </a:solidFill>
                <a:latin typeface="Constantia" charset="0"/>
                <a:ea typeface="Constantia" charset="0"/>
                <a:cs typeface="Constantia" charset="0"/>
              </a:rPr>
              <a:t>Satisfaction</a:t>
            </a:r>
          </a:p>
        </p:txBody>
      </p:sp>
      <p:pic>
        <p:nvPicPr>
          <p:cNvPr id="103" name="Picture 102" descr="Image result for data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6922" y="4797152"/>
            <a:ext cx="1695651" cy="1333536"/>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p:cNvSpPr/>
          <p:nvPr/>
        </p:nvSpPr>
        <p:spPr>
          <a:xfrm>
            <a:off x="3564804" y="6071283"/>
            <a:ext cx="2358848" cy="615553"/>
          </a:xfrm>
          <a:prstGeom prst="rect">
            <a:avLst/>
          </a:prstGeom>
        </p:spPr>
        <p:txBody>
          <a:bodyPr wrap="square">
            <a:spAutoFit/>
          </a:bodyPr>
          <a:lstStyle/>
          <a:p>
            <a:pPr algn="ctr"/>
            <a:r>
              <a:rPr lang="en-US" altLang="zh-CN" sz="1700" dirty="0">
                <a:solidFill>
                  <a:srgbClr val="064A81"/>
                </a:solidFill>
                <a:latin typeface="Constantia" charset="0"/>
                <a:ea typeface="Constantia" charset="0"/>
                <a:cs typeface="Constantia" charset="0"/>
              </a:rPr>
              <a:t>LIWC</a:t>
            </a:r>
            <a:r>
              <a:rPr lang="zh-CN" altLang="en-US" sz="1700" dirty="0">
                <a:solidFill>
                  <a:srgbClr val="064A81"/>
                </a:solidFill>
                <a:latin typeface="Constantia" charset="0"/>
                <a:ea typeface="Constantia" charset="0"/>
                <a:cs typeface="Constantia" charset="0"/>
              </a:rPr>
              <a:t> </a:t>
            </a:r>
            <a:r>
              <a:rPr lang="en-US" altLang="zh-CN" sz="1700" dirty="0">
                <a:solidFill>
                  <a:srgbClr val="064A81"/>
                </a:solidFill>
                <a:latin typeface="Constantia" charset="0"/>
                <a:ea typeface="Constantia" charset="0"/>
                <a:cs typeface="Constantia" charset="0"/>
              </a:rPr>
              <a:t>+</a:t>
            </a:r>
            <a:r>
              <a:rPr lang="zh-CN" altLang="en-US" sz="1700" dirty="0">
                <a:solidFill>
                  <a:srgbClr val="064A81"/>
                </a:solidFill>
                <a:latin typeface="Constantia" charset="0"/>
                <a:ea typeface="Constantia" charset="0"/>
                <a:cs typeface="Constantia" charset="0"/>
              </a:rPr>
              <a:t> </a:t>
            </a:r>
            <a:r>
              <a:rPr lang="en-US" altLang="zh-CN" sz="1700" dirty="0">
                <a:solidFill>
                  <a:srgbClr val="064A81"/>
                </a:solidFill>
                <a:latin typeface="Constantia" charset="0"/>
                <a:ea typeface="Constantia" charset="0"/>
                <a:cs typeface="Constantia" charset="0"/>
              </a:rPr>
              <a:t>Behavioral</a:t>
            </a:r>
          </a:p>
          <a:p>
            <a:pPr algn="ctr"/>
            <a:r>
              <a:rPr lang="en-US" sz="1700" dirty="0">
                <a:solidFill>
                  <a:srgbClr val="064A81"/>
                </a:solidFill>
                <a:latin typeface="Constantia" charset="0"/>
                <a:ea typeface="Constantia" charset="0"/>
                <a:cs typeface="Constantia" charset="0"/>
              </a:rPr>
              <a:t>features</a:t>
            </a:r>
          </a:p>
        </p:txBody>
      </p:sp>
      <p:sp>
        <p:nvSpPr>
          <p:cNvPr id="111" name="Rectangle 110"/>
          <p:cNvSpPr/>
          <p:nvPr/>
        </p:nvSpPr>
        <p:spPr>
          <a:xfrm>
            <a:off x="2357284" y="2198886"/>
            <a:ext cx="1186915" cy="769441"/>
          </a:xfrm>
          <a:prstGeom prst="rect">
            <a:avLst/>
          </a:prstGeom>
        </p:spPr>
        <p:txBody>
          <a:bodyPr wrap="square">
            <a:spAutoFit/>
          </a:bodyPr>
          <a:lstStyle/>
          <a:p>
            <a:pPr algn="ctr"/>
            <a:r>
              <a:rPr lang="en-US" altLang="zh-CN" sz="1400" dirty="0">
                <a:solidFill>
                  <a:srgbClr val="C00000"/>
                </a:solidFill>
                <a:latin typeface="Constantia" panose="02030602050306030303" pitchFamily="18" charset="0"/>
                <a:ea typeface="Cambria" charset="0"/>
                <a:cs typeface="Cambria" charset="0"/>
              </a:rPr>
              <a:t>Features</a:t>
            </a:r>
          </a:p>
          <a:p>
            <a:pPr algn="ctr"/>
            <a:r>
              <a:rPr lang="en-US" altLang="zh-CN" sz="1400" dirty="0">
                <a:solidFill>
                  <a:srgbClr val="C00000"/>
                </a:solidFill>
                <a:latin typeface="Constantia" panose="02030602050306030303" pitchFamily="18" charset="0"/>
                <a:ea typeface="Cambria" charset="0"/>
                <a:cs typeface="Cambria" charset="0"/>
              </a:rPr>
              <a:t>extraction </a:t>
            </a:r>
            <a:br>
              <a:rPr lang="en-US" altLang="zh-CN" sz="1600" dirty="0">
                <a:solidFill>
                  <a:srgbClr val="C00000"/>
                </a:solidFill>
                <a:latin typeface="Constantia" panose="02030602050306030303" pitchFamily="18" charset="0"/>
                <a:ea typeface="Cambria" charset="0"/>
                <a:cs typeface="Cambria" charset="0"/>
              </a:rPr>
            </a:br>
            <a:endParaRPr lang="en-US" sz="1600" dirty="0">
              <a:solidFill>
                <a:srgbClr val="C00000"/>
              </a:solidFill>
              <a:latin typeface="Constantia" panose="02030602050306030303" pitchFamily="18" charset="0"/>
              <a:ea typeface="Cambria" charset="0"/>
              <a:cs typeface="Cambria" charset="0"/>
            </a:endParaRPr>
          </a:p>
        </p:txBody>
      </p:sp>
      <p:cxnSp>
        <p:nvCxnSpPr>
          <p:cNvPr id="112" name="Straight Arrow Connector 111"/>
          <p:cNvCxnSpPr>
            <a:cxnSpLocks/>
          </p:cNvCxnSpPr>
          <p:nvPr/>
        </p:nvCxnSpPr>
        <p:spPr>
          <a:xfrm>
            <a:off x="2315725" y="2139659"/>
            <a:ext cx="1370503" cy="91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5400000">
            <a:off x="-439309" y="1968845"/>
            <a:ext cx="2030084" cy="461665"/>
          </a:xfrm>
          <a:prstGeom prst="rect">
            <a:avLst/>
          </a:prstGeom>
          <a:noFill/>
        </p:spPr>
        <p:txBody>
          <a:bodyPr wrap="square" rtlCol="0">
            <a:spAutoFit/>
          </a:bodyPr>
          <a:lstStyle/>
          <a:p>
            <a:pPr algn="ctr"/>
            <a:r>
              <a:rPr lang="en-US" altLang="zh-CN" sz="2400" dirty="0">
                <a:latin typeface="Constantia" charset="0"/>
                <a:ea typeface="Constantia" charset="0"/>
                <a:cs typeface="Constantia" charset="0"/>
              </a:rPr>
              <a:t>Before</a:t>
            </a:r>
            <a:endParaRPr lang="en-US" sz="2400" dirty="0">
              <a:latin typeface="Constantia" charset="0"/>
              <a:ea typeface="Constantia" charset="0"/>
              <a:cs typeface="Constantia" charset="0"/>
            </a:endParaRPr>
          </a:p>
        </p:txBody>
      </p:sp>
      <p:sp>
        <p:nvSpPr>
          <p:cNvPr id="113" name="TextBox 112"/>
          <p:cNvSpPr txBox="1"/>
          <p:nvPr/>
        </p:nvSpPr>
        <p:spPr>
          <a:xfrm rot="5400000">
            <a:off x="-442730" y="5560216"/>
            <a:ext cx="2030084" cy="461665"/>
          </a:xfrm>
          <a:prstGeom prst="rect">
            <a:avLst/>
          </a:prstGeom>
          <a:noFill/>
        </p:spPr>
        <p:txBody>
          <a:bodyPr wrap="square" rtlCol="0">
            <a:spAutoFit/>
          </a:bodyPr>
          <a:lstStyle/>
          <a:p>
            <a:pPr algn="ctr"/>
            <a:r>
              <a:rPr lang="en-US" altLang="zh-CN" sz="2400" dirty="0">
                <a:latin typeface="Constantia" charset="0"/>
                <a:ea typeface="Constantia" charset="0"/>
                <a:cs typeface="Constantia" charset="0"/>
              </a:rPr>
              <a:t>After</a:t>
            </a:r>
            <a:endParaRPr lang="en-US" sz="2400" dirty="0">
              <a:latin typeface="Constantia" charset="0"/>
              <a:ea typeface="Constantia" charset="0"/>
              <a:cs typeface="Constantia" charset="0"/>
            </a:endParaRPr>
          </a:p>
        </p:txBody>
      </p:sp>
      <p:sp>
        <p:nvSpPr>
          <p:cNvPr id="42" name="TextBox 41"/>
          <p:cNvSpPr txBox="1"/>
          <p:nvPr/>
        </p:nvSpPr>
        <p:spPr>
          <a:xfrm>
            <a:off x="5631340" y="1079889"/>
            <a:ext cx="1213526" cy="523220"/>
          </a:xfrm>
          <a:prstGeom prst="rect">
            <a:avLst/>
          </a:prstGeom>
          <a:noFill/>
        </p:spPr>
        <p:txBody>
          <a:bodyPr wrap="square" rtlCol="0">
            <a:spAutoFit/>
          </a:bodyPr>
          <a:lstStyle/>
          <a:p>
            <a:pPr algn="ctr"/>
            <a:r>
              <a:rPr lang="en-US" altLang="zh-CN" sz="1400" dirty="0">
                <a:solidFill>
                  <a:srgbClr val="C00000"/>
                </a:solidFill>
                <a:latin typeface="Constantia" charset="0"/>
                <a:ea typeface="Constantia" charset="0"/>
                <a:cs typeface="Constantia" charset="0"/>
              </a:rPr>
              <a:t>Prediction</a:t>
            </a:r>
            <a:r>
              <a:rPr lang="zh-CN" altLang="en-US" sz="1400" dirty="0">
                <a:solidFill>
                  <a:srgbClr val="C00000"/>
                </a:solidFill>
                <a:latin typeface="Constantia" charset="0"/>
                <a:ea typeface="Constantia" charset="0"/>
                <a:cs typeface="Constantia" charset="0"/>
              </a:rPr>
              <a:t> </a:t>
            </a:r>
            <a:endParaRPr lang="en-US" altLang="zh-CN" sz="1400" dirty="0">
              <a:solidFill>
                <a:srgbClr val="C00000"/>
              </a:solidFill>
              <a:latin typeface="Constantia" charset="0"/>
              <a:ea typeface="Constantia" charset="0"/>
              <a:cs typeface="Constantia" charset="0"/>
            </a:endParaRPr>
          </a:p>
          <a:p>
            <a:pPr algn="ctr"/>
            <a:r>
              <a:rPr lang="en-US" altLang="zh-CN" sz="1400" dirty="0">
                <a:solidFill>
                  <a:srgbClr val="C00000"/>
                </a:solidFill>
                <a:latin typeface="Constantia" charset="0"/>
                <a:ea typeface="Constantia" charset="0"/>
                <a:cs typeface="Constantia" charset="0"/>
              </a:rPr>
              <a:t>model</a:t>
            </a:r>
            <a:endParaRPr lang="en-US" sz="1400" dirty="0">
              <a:solidFill>
                <a:srgbClr val="C00000"/>
              </a:solidFill>
              <a:latin typeface="Constantia" charset="0"/>
              <a:ea typeface="Constantia" charset="0"/>
              <a:cs typeface="Constantia" charset="0"/>
            </a:endParaRPr>
          </a:p>
        </p:txBody>
      </p:sp>
      <p:cxnSp>
        <p:nvCxnSpPr>
          <p:cNvPr id="69" name="Straight Arrow Connector 68">
            <a:extLst>
              <a:ext uri="{FF2B5EF4-FFF2-40B4-BE49-F238E27FC236}">
                <a16:creationId xmlns:a16="http://schemas.microsoft.com/office/drawing/2014/main" id="{4AD677BB-6B0A-4D4F-BB54-EE2B2D3C9A4B}"/>
              </a:ext>
            </a:extLst>
          </p:cNvPr>
          <p:cNvCxnSpPr>
            <a:cxnSpLocks/>
          </p:cNvCxnSpPr>
          <p:nvPr/>
        </p:nvCxnSpPr>
        <p:spPr>
          <a:xfrm>
            <a:off x="2208273" y="5590192"/>
            <a:ext cx="1370503" cy="91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E346B5B-5E77-499B-8BF5-CA2DD51ACC9B}"/>
              </a:ext>
            </a:extLst>
          </p:cNvPr>
          <p:cNvSpPr/>
          <p:nvPr/>
        </p:nvSpPr>
        <p:spPr>
          <a:xfrm>
            <a:off x="2252749" y="5655785"/>
            <a:ext cx="1186915" cy="769441"/>
          </a:xfrm>
          <a:prstGeom prst="rect">
            <a:avLst/>
          </a:prstGeom>
        </p:spPr>
        <p:txBody>
          <a:bodyPr wrap="square">
            <a:spAutoFit/>
          </a:bodyPr>
          <a:lstStyle/>
          <a:p>
            <a:pPr algn="ctr"/>
            <a:r>
              <a:rPr lang="en-US" altLang="zh-CN" sz="1400" dirty="0">
                <a:solidFill>
                  <a:srgbClr val="C00000"/>
                </a:solidFill>
                <a:latin typeface="Constantia" panose="02030602050306030303" pitchFamily="18" charset="0"/>
                <a:ea typeface="Cambria" charset="0"/>
                <a:cs typeface="Cambria" charset="0"/>
              </a:rPr>
              <a:t>Features</a:t>
            </a:r>
          </a:p>
          <a:p>
            <a:pPr algn="ctr"/>
            <a:r>
              <a:rPr lang="en-US" altLang="zh-CN" sz="1400" dirty="0">
                <a:solidFill>
                  <a:srgbClr val="C00000"/>
                </a:solidFill>
                <a:latin typeface="Constantia" panose="02030602050306030303" pitchFamily="18" charset="0"/>
                <a:ea typeface="Cambria" charset="0"/>
                <a:cs typeface="Cambria" charset="0"/>
              </a:rPr>
              <a:t>extraction </a:t>
            </a:r>
            <a:br>
              <a:rPr lang="en-US" altLang="zh-CN" sz="1600" dirty="0">
                <a:solidFill>
                  <a:srgbClr val="C00000"/>
                </a:solidFill>
                <a:latin typeface="Constantia" panose="02030602050306030303" pitchFamily="18" charset="0"/>
                <a:ea typeface="Cambria" charset="0"/>
                <a:cs typeface="Cambria" charset="0"/>
              </a:rPr>
            </a:br>
            <a:endParaRPr lang="en-US" sz="1600" dirty="0">
              <a:solidFill>
                <a:srgbClr val="C00000"/>
              </a:solidFill>
              <a:latin typeface="Constantia" panose="02030602050306030303" pitchFamily="18" charset="0"/>
              <a:ea typeface="Cambria" charset="0"/>
              <a:cs typeface="Cambria" charset="0"/>
            </a:endParaRPr>
          </a:p>
        </p:txBody>
      </p:sp>
      <p:sp>
        <p:nvSpPr>
          <p:cNvPr id="71" name="Right Arrow 86">
            <a:extLst>
              <a:ext uri="{FF2B5EF4-FFF2-40B4-BE49-F238E27FC236}">
                <a16:creationId xmlns:a16="http://schemas.microsoft.com/office/drawing/2014/main" id="{B69D3166-F0AF-4920-AD1A-E2AFD108F055}"/>
              </a:ext>
            </a:extLst>
          </p:cNvPr>
          <p:cNvSpPr/>
          <p:nvPr/>
        </p:nvSpPr>
        <p:spPr>
          <a:xfrm>
            <a:off x="5776820" y="4914459"/>
            <a:ext cx="966276" cy="137547"/>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87">
            <a:extLst>
              <a:ext uri="{FF2B5EF4-FFF2-40B4-BE49-F238E27FC236}">
                <a16:creationId xmlns:a16="http://schemas.microsoft.com/office/drawing/2014/main" id="{4B11C306-C562-4CE9-ADBA-96EC2A924171}"/>
              </a:ext>
            </a:extLst>
          </p:cNvPr>
          <p:cNvSpPr/>
          <p:nvPr/>
        </p:nvSpPr>
        <p:spPr>
          <a:xfrm>
            <a:off x="5772570" y="5519756"/>
            <a:ext cx="966276" cy="150073"/>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88">
            <a:extLst>
              <a:ext uri="{FF2B5EF4-FFF2-40B4-BE49-F238E27FC236}">
                <a16:creationId xmlns:a16="http://schemas.microsoft.com/office/drawing/2014/main" id="{C1E884D3-86A7-4DB4-BFE6-07E5EA495F42}"/>
              </a:ext>
            </a:extLst>
          </p:cNvPr>
          <p:cNvSpPr/>
          <p:nvPr/>
        </p:nvSpPr>
        <p:spPr>
          <a:xfrm>
            <a:off x="5752933" y="6153573"/>
            <a:ext cx="966275" cy="18936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E0656B4-DBF5-4F6A-96EE-3E893BB4464A}"/>
              </a:ext>
            </a:extLst>
          </p:cNvPr>
          <p:cNvSpPr/>
          <p:nvPr/>
        </p:nvSpPr>
        <p:spPr>
          <a:xfrm>
            <a:off x="6743096" y="4614727"/>
            <a:ext cx="1374906" cy="605328"/>
          </a:xfrm>
          <a:prstGeom prst="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onstantia" charset="0"/>
                <a:ea typeface="Constantia" charset="0"/>
                <a:cs typeface="Constantia" charset="0"/>
              </a:rPr>
              <a:t>Suicide</a:t>
            </a:r>
            <a:r>
              <a:rPr lang="zh-CN" altLang="en-US" sz="1600" dirty="0">
                <a:solidFill>
                  <a:schemeClr val="tx1"/>
                </a:solidFill>
                <a:latin typeface="Constantia" charset="0"/>
                <a:ea typeface="Constantia" charset="0"/>
                <a:cs typeface="Constantia" charset="0"/>
              </a:rPr>
              <a:t> </a:t>
            </a:r>
            <a:r>
              <a:rPr lang="en-US" altLang="zh-CN" sz="1600" dirty="0">
                <a:solidFill>
                  <a:schemeClr val="tx1"/>
                </a:solidFill>
                <a:latin typeface="Constantia" charset="0"/>
                <a:ea typeface="Constantia" charset="0"/>
                <a:cs typeface="Constantia" charset="0"/>
              </a:rPr>
              <a:t>Probability</a:t>
            </a:r>
          </a:p>
        </p:txBody>
      </p:sp>
      <p:sp>
        <p:nvSpPr>
          <p:cNvPr id="78" name="Rectangle 77">
            <a:extLst>
              <a:ext uri="{FF2B5EF4-FFF2-40B4-BE49-F238E27FC236}">
                <a16:creationId xmlns:a16="http://schemas.microsoft.com/office/drawing/2014/main" id="{40FCED10-67ED-468E-9897-CC66AA08948E}"/>
              </a:ext>
            </a:extLst>
          </p:cNvPr>
          <p:cNvSpPr/>
          <p:nvPr/>
        </p:nvSpPr>
        <p:spPr>
          <a:xfrm>
            <a:off x="6756985" y="5300979"/>
            <a:ext cx="1374906" cy="605328"/>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onstantia" charset="0"/>
                <a:ea typeface="Constantia" charset="0"/>
                <a:cs typeface="Constantia" charset="0"/>
              </a:rPr>
              <a:t>Depression</a:t>
            </a:r>
          </a:p>
        </p:txBody>
      </p:sp>
      <p:sp>
        <p:nvSpPr>
          <p:cNvPr id="79" name="Rectangle 78">
            <a:extLst>
              <a:ext uri="{FF2B5EF4-FFF2-40B4-BE49-F238E27FC236}">
                <a16:creationId xmlns:a16="http://schemas.microsoft.com/office/drawing/2014/main" id="{877DE591-7BE1-41AF-9F59-1B39936D8326}"/>
              </a:ext>
            </a:extLst>
          </p:cNvPr>
          <p:cNvSpPr/>
          <p:nvPr/>
        </p:nvSpPr>
        <p:spPr>
          <a:xfrm>
            <a:off x="6749336" y="5993477"/>
            <a:ext cx="1374906" cy="60532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onstantia" charset="0"/>
                <a:ea typeface="Constantia" charset="0"/>
                <a:cs typeface="Constantia" charset="0"/>
              </a:rPr>
              <a:t>Life</a:t>
            </a:r>
            <a:r>
              <a:rPr lang="zh-CN" altLang="en-US" sz="1600" dirty="0">
                <a:solidFill>
                  <a:schemeClr val="tx1"/>
                </a:solidFill>
                <a:latin typeface="Constantia" charset="0"/>
                <a:ea typeface="Constantia" charset="0"/>
                <a:cs typeface="Constantia" charset="0"/>
              </a:rPr>
              <a:t> </a:t>
            </a:r>
            <a:r>
              <a:rPr lang="en-US" altLang="zh-CN" sz="1600" dirty="0">
                <a:solidFill>
                  <a:schemeClr val="tx1"/>
                </a:solidFill>
                <a:latin typeface="Constantia" charset="0"/>
                <a:ea typeface="Constantia" charset="0"/>
                <a:cs typeface="Constantia" charset="0"/>
              </a:rPr>
              <a:t>Satisfaction</a:t>
            </a:r>
          </a:p>
        </p:txBody>
      </p:sp>
      <p:sp>
        <p:nvSpPr>
          <p:cNvPr id="80" name="TextBox 79">
            <a:extLst>
              <a:ext uri="{FF2B5EF4-FFF2-40B4-BE49-F238E27FC236}">
                <a16:creationId xmlns:a16="http://schemas.microsoft.com/office/drawing/2014/main" id="{994E9E35-FE29-4619-B7BC-EBD705DE0E0C}"/>
              </a:ext>
            </a:extLst>
          </p:cNvPr>
          <p:cNvSpPr txBox="1"/>
          <p:nvPr/>
        </p:nvSpPr>
        <p:spPr>
          <a:xfrm>
            <a:off x="5645229" y="4412378"/>
            <a:ext cx="1213526" cy="523220"/>
          </a:xfrm>
          <a:prstGeom prst="rect">
            <a:avLst/>
          </a:prstGeom>
          <a:noFill/>
        </p:spPr>
        <p:txBody>
          <a:bodyPr wrap="square" rtlCol="0">
            <a:spAutoFit/>
          </a:bodyPr>
          <a:lstStyle/>
          <a:p>
            <a:pPr algn="ctr"/>
            <a:r>
              <a:rPr lang="en-US" altLang="zh-CN" sz="1400" dirty="0">
                <a:solidFill>
                  <a:srgbClr val="C00000"/>
                </a:solidFill>
                <a:latin typeface="Constantia" charset="0"/>
                <a:ea typeface="Constantia" charset="0"/>
                <a:cs typeface="Constantia" charset="0"/>
              </a:rPr>
              <a:t>Prediction</a:t>
            </a:r>
            <a:r>
              <a:rPr lang="zh-CN" altLang="en-US" sz="1400" dirty="0">
                <a:solidFill>
                  <a:srgbClr val="C00000"/>
                </a:solidFill>
                <a:latin typeface="Constantia" charset="0"/>
                <a:ea typeface="Constantia" charset="0"/>
                <a:cs typeface="Constantia" charset="0"/>
              </a:rPr>
              <a:t> </a:t>
            </a:r>
            <a:endParaRPr lang="en-US" altLang="zh-CN" sz="1400" dirty="0">
              <a:solidFill>
                <a:srgbClr val="C00000"/>
              </a:solidFill>
              <a:latin typeface="Constantia" charset="0"/>
              <a:ea typeface="Constantia" charset="0"/>
              <a:cs typeface="Constantia" charset="0"/>
            </a:endParaRPr>
          </a:p>
          <a:p>
            <a:pPr algn="ctr"/>
            <a:r>
              <a:rPr lang="en-US" altLang="zh-CN" sz="1400" dirty="0">
                <a:solidFill>
                  <a:srgbClr val="C00000"/>
                </a:solidFill>
                <a:latin typeface="Constantia" charset="0"/>
                <a:ea typeface="Constantia" charset="0"/>
                <a:cs typeface="Constantia" charset="0"/>
              </a:rPr>
              <a:t>model</a:t>
            </a:r>
            <a:endParaRPr lang="en-US" sz="1400" dirty="0">
              <a:solidFill>
                <a:srgbClr val="C00000"/>
              </a:solidFill>
              <a:latin typeface="Constantia" charset="0"/>
              <a:ea typeface="Constantia" charset="0"/>
              <a:cs typeface="Constantia" charset="0"/>
            </a:endParaRPr>
          </a:p>
        </p:txBody>
      </p:sp>
      <p:sp>
        <p:nvSpPr>
          <p:cNvPr id="43" name="Curved Left Arrow 77">
            <a:extLst>
              <a:ext uri="{FF2B5EF4-FFF2-40B4-BE49-F238E27FC236}">
                <a16:creationId xmlns:a16="http://schemas.microsoft.com/office/drawing/2014/main" id="{1ECEBBD2-9ABB-4796-8765-3BE64480B0C5}"/>
              </a:ext>
            </a:extLst>
          </p:cNvPr>
          <p:cNvSpPr/>
          <p:nvPr/>
        </p:nvSpPr>
        <p:spPr>
          <a:xfrm>
            <a:off x="8104113" y="1540800"/>
            <a:ext cx="514321" cy="3511203"/>
          </a:xfrm>
          <a:prstGeom prst="curved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Curved Left Arrow 78">
            <a:extLst>
              <a:ext uri="{FF2B5EF4-FFF2-40B4-BE49-F238E27FC236}">
                <a16:creationId xmlns:a16="http://schemas.microsoft.com/office/drawing/2014/main" id="{E1A92C5D-9408-4C8A-BD96-A21164D097F8}"/>
              </a:ext>
            </a:extLst>
          </p:cNvPr>
          <p:cNvSpPr/>
          <p:nvPr/>
        </p:nvSpPr>
        <p:spPr>
          <a:xfrm>
            <a:off x="8138481" y="2162157"/>
            <a:ext cx="514321" cy="3628885"/>
          </a:xfrm>
          <a:prstGeom prst="curved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urved Left Arrow 79">
            <a:extLst>
              <a:ext uri="{FF2B5EF4-FFF2-40B4-BE49-F238E27FC236}">
                <a16:creationId xmlns:a16="http://schemas.microsoft.com/office/drawing/2014/main" id="{D01F25DB-8F00-4CB0-B0ED-2BD65A75BDF7}"/>
              </a:ext>
            </a:extLst>
          </p:cNvPr>
          <p:cNvSpPr/>
          <p:nvPr/>
        </p:nvSpPr>
        <p:spPr>
          <a:xfrm>
            <a:off x="8110703" y="2851914"/>
            <a:ext cx="514321" cy="357331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fld id="{0C913308-F349-4B6D-A68A-DD1791B4A57B}" type="slidenum">
              <a:rPr lang="zh-CN" altLang="en-US" smtClean="0"/>
              <a:t>25</a:t>
            </a:fld>
            <a:endParaRPr lang="zh-CN" altLang="en-US"/>
          </a:p>
        </p:txBody>
      </p:sp>
      <p:sp>
        <p:nvSpPr>
          <p:cNvPr id="48" name="Rectangle 47"/>
          <p:cNvSpPr/>
          <p:nvPr/>
        </p:nvSpPr>
        <p:spPr>
          <a:xfrm>
            <a:off x="2713078" y="3666511"/>
            <a:ext cx="4152267" cy="707886"/>
          </a:xfrm>
          <a:prstGeom prst="rect">
            <a:avLst/>
          </a:prstGeom>
          <a:ln>
            <a:solidFill>
              <a:srgbClr val="0070C0"/>
            </a:solidFill>
          </a:ln>
        </p:spPr>
        <p:txBody>
          <a:bodyPr wrap="square">
            <a:spAutoFit/>
          </a:bodyPr>
          <a:lstStyle/>
          <a:p>
            <a:r>
              <a:rPr lang="en-US" sz="2000">
                <a:latin typeface="Constantia" charset="0"/>
                <a:ea typeface="Constantia" charset="0"/>
                <a:cs typeface="Constantia" charset="0"/>
              </a:rPr>
              <a:t>232 posts from the victim group</a:t>
            </a:r>
          </a:p>
          <a:p>
            <a:r>
              <a:rPr lang="en-US" sz="2000" dirty="0">
                <a:latin typeface="Constantia" charset="0"/>
                <a:ea typeface="Constantia" charset="0"/>
                <a:cs typeface="Constantia" charset="0"/>
              </a:rPr>
              <a:t>232 posts from the non-victim group</a:t>
            </a:r>
          </a:p>
        </p:txBody>
      </p:sp>
      <p:cxnSp>
        <p:nvCxnSpPr>
          <p:cNvPr id="49" name="Straight Connector 48"/>
          <p:cNvCxnSpPr/>
          <p:nvPr/>
        </p:nvCxnSpPr>
        <p:spPr>
          <a:xfrm>
            <a:off x="2397753" y="3312566"/>
            <a:ext cx="308735" cy="353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404343" y="4374397"/>
            <a:ext cx="302145" cy="323164"/>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28F8155E-3E3F-9A48-8736-6598E18F2599}"/>
              </a:ext>
            </a:extLst>
          </p:cNvPr>
          <p:cNvSpPr/>
          <p:nvPr/>
        </p:nvSpPr>
        <p:spPr>
          <a:xfrm>
            <a:off x="25561" y="411148"/>
            <a:ext cx="842718" cy="336816"/>
          </a:xfrm>
          <a:prstGeom prst="ellipse">
            <a:avLst/>
          </a:prstGeom>
          <a:solidFill>
            <a:srgbClr val="F4A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7" name="Oval 46">
            <a:extLst>
              <a:ext uri="{FF2B5EF4-FFF2-40B4-BE49-F238E27FC236}">
                <a16:creationId xmlns:a16="http://schemas.microsoft.com/office/drawing/2014/main" id="{71EC6A6E-86DF-0A4E-A2B0-8BCD6EF7666A}"/>
              </a:ext>
            </a:extLst>
          </p:cNvPr>
          <p:cNvSpPr/>
          <p:nvPr/>
        </p:nvSpPr>
        <p:spPr>
          <a:xfrm rot="20488231">
            <a:off x="-12411" y="247207"/>
            <a:ext cx="842718" cy="32642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1" name="Oval 50">
            <a:extLst>
              <a:ext uri="{FF2B5EF4-FFF2-40B4-BE49-F238E27FC236}">
                <a16:creationId xmlns:a16="http://schemas.microsoft.com/office/drawing/2014/main" id="{86F2FF1B-3D29-EA41-BF5C-08D807D46E1F}"/>
              </a:ext>
            </a:extLst>
          </p:cNvPr>
          <p:cNvSpPr/>
          <p:nvPr/>
        </p:nvSpPr>
        <p:spPr>
          <a:xfrm rot="963624">
            <a:off x="-18099" y="520270"/>
            <a:ext cx="842718" cy="323258"/>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Tree>
    <p:extLst>
      <p:ext uri="{BB962C8B-B14F-4D97-AF65-F5344CB8AC3E}">
        <p14:creationId xmlns:p14="http://schemas.microsoft.com/office/powerpoint/2010/main" val="48318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8024" y="1066951"/>
            <a:ext cx="9168637" cy="0"/>
          </a:xfrm>
          <a:prstGeom prst="line">
            <a:avLst/>
          </a:prstGeom>
          <a:ln>
            <a:solidFill>
              <a:srgbClr val="0168B4"/>
            </a:solidFill>
          </a:ln>
        </p:spPr>
        <p:style>
          <a:lnRef idx="1">
            <a:schemeClr val="dk1"/>
          </a:lnRef>
          <a:fillRef idx="0">
            <a:schemeClr val="dk1"/>
          </a:fillRef>
          <a:effectRef idx="0">
            <a:schemeClr val="dk1"/>
          </a:effectRef>
          <a:fontRef idx="minor">
            <a:schemeClr val="tx1"/>
          </a:fontRef>
        </p:style>
      </p:cxnSp>
      <p:sp>
        <p:nvSpPr>
          <p:cNvPr id="21" name="Oval 20"/>
          <p:cNvSpPr/>
          <p:nvPr/>
        </p:nvSpPr>
        <p:spPr>
          <a:xfrm>
            <a:off x="25561" y="411148"/>
            <a:ext cx="842718" cy="336816"/>
          </a:xfrm>
          <a:prstGeom prst="ellipse">
            <a:avLst/>
          </a:prstGeom>
          <a:solidFill>
            <a:srgbClr val="F4A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2" name="Oval 21"/>
          <p:cNvSpPr/>
          <p:nvPr/>
        </p:nvSpPr>
        <p:spPr>
          <a:xfrm rot="20488231">
            <a:off x="-12411" y="247207"/>
            <a:ext cx="842718" cy="32642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3" name="Oval 22"/>
          <p:cNvSpPr/>
          <p:nvPr/>
        </p:nvSpPr>
        <p:spPr>
          <a:xfrm rot="963624">
            <a:off x="-18099" y="520270"/>
            <a:ext cx="842718" cy="323258"/>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 name="Title 3">
            <a:extLst>
              <a:ext uri="{FF2B5EF4-FFF2-40B4-BE49-F238E27FC236}">
                <a16:creationId xmlns:a16="http://schemas.microsoft.com/office/drawing/2014/main" id="{4A4228D9-27CE-9F48-ABCA-9A5FC84D2B2B}"/>
              </a:ext>
            </a:extLst>
          </p:cNvPr>
          <p:cNvSpPr>
            <a:spLocks noGrp="1"/>
          </p:cNvSpPr>
          <p:nvPr>
            <p:ph type="title"/>
          </p:nvPr>
        </p:nvSpPr>
        <p:spPr>
          <a:xfrm>
            <a:off x="868352" y="181671"/>
            <a:ext cx="8240151" cy="868957"/>
          </a:xfrm>
        </p:spPr>
        <p:txBody>
          <a:bodyPr>
            <a:noAutofit/>
          </a:bodyPr>
          <a:lstStyle/>
          <a:p>
            <a:pPr algn="l"/>
            <a:r>
              <a:rPr lang="en-US" altLang="zh-CN" sz="2800" dirty="0">
                <a:solidFill>
                  <a:srgbClr val="005493"/>
                </a:solidFill>
                <a:latin typeface="Constantia" panose="02030602050306030303" pitchFamily="18" charset="0"/>
                <a:ea typeface="Constantia" charset="0"/>
                <a:cs typeface="Constantia" charset="0"/>
              </a:rPr>
              <a:t>Information Communication Technologies and Intimate Partner Violence in China</a:t>
            </a:r>
            <a:endParaRPr lang="en-US" sz="2800" dirty="0">
              <a:solidFill>
                <a:srgbClr val="005493"/>
              </a:solidFill>
              <a:latin typeface="Constantia" panose="02030602050306030303" pitchFamily="18" charset="0"/>
            </a:endParaRPr>
          </a:p>
        </p:txBody>
      </p:sp>
      <p:sp>
        <p:nvSpPr>
          <p:cNvPr id="10" name="Content Placeholder 2">
            <a:extLst>
              <a:ext uri="{FF2B5EF4-FFF2-40B4-BE49-F238E27FC236}">
                <a16:creationId xmlns:a16="http://schemas.microsoft.com/office/drawing/2014/main" id="{599ABA5C-BD09-490E-BC0E-4FCB3861162D}"/>
              </a:ext>
            </a:extLst>
          </p:cNvPr>
          <p:cNvSpPr>
            <a:spLocks noGrp="1"/>
          </p:cNvSpPr>
          <p:nvPr>
            <p:ph idx="1"/>
          </p:nvPr>
        </p:nvSpPr>
        <p:spPr>
          <a:xfrm>
            <a:off x="107504" y="1187697"/>
            <a:ext cx="8856984" cy="4525963"/>
          </a:xfrm>
        </p:spPr>
        <p:txBody>
          <a:bodyPr>
            <a:normAutofit/>
          </a:bodyPr>
          <a:lstStyle/>
          <a:p>
            <a:pPr>
              <a:lnSpc>
                <a:spcPct val="140000"/>
              </a:lnSpc>
              <a:spcAft>
                <a:spcPts val="900"/>
              </a:spcAft>
              <a:buClr>
                <a:srgbClr val="0070C0"/>
              </a:buClr>
              <a:buFont typeface="Wingdings" charset="2"/>
              <a:buChar char="q"/>
            </a:pPr>
            <a:r>
              <a:rPr lang="en-US" altLang="zh-CN" sz="1800" b="1" dirty="0">
                <a:solidFill>
                  <a:srgbClr val="005493"/>
                </a:solidFill>
                <a:latin typeface="Cambria" panose="02040503050406030204" pitchFamily="18" charset="0"/>
                <a:ea typeface="Times New Roman" charset="0"/>
                <a:cs typeface="Times New Roman" charset="0"/>
              </a:rPr>
              <a:t>Purpose:</a:t>
            </a:r>
            <a:r>
              <a:rPr lang="zh-CN" altLang="en-US" sz="1800" dirty="0">
                <a:solidFill>
                  <a:srgbClr val="005493"/>
                </a:solidFill>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To</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assess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the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impact</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of</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using</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ICT</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on</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Chinese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women’s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experience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of</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IPV.</a:t>
            </a:r>
          </a:p>
          <a:p>
            <a:pPr>
              <a:lnSpc>
                <a:spcPct val="140000"/>
              </a:lnSpc>
              <a:spcAft>
                <a:spcPts val="900"/>
              </a:spcAft>
              <a:buClr>
                <a:srgbClr val="0070C0"/>
              </a:buClr>
              <a:buFont typeface="Wingdings" charset="2"/>
              <a:buChar char="q"/>
            </a:pPr>
            <a:r>
              <a:rPr lang="en-US" altLang="zh-CN" sz="1800" b="1" dirty="0">
                <a:solidFill>
                  <a:srgbClr val="005493"/>
                </a:solidFill>
                <a:latin typeface="Cambria" panose="02040503050406030204" pitchFamily="18" charset="0"/>
                <a:ea typeface="Times New Roman" charset="0"/>
                <a:cs typeface="Times New Roman" charset="0"/>
              </a:rPr>
              <a:t>Method:</a:t>
            </a:r>
            <a:r>
              <a:rPr lang="zh-CN" altLang="en-US" sz="1800" b="1" dirty="0">
                <a:solidFill>
                  <a:srgbClr val="005493"/>
                </a:solidFill>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Face-to-face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survey</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interviews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with</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300</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women.</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Dependent</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variables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were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women’s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experience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of</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four</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types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of</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IPV.</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The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independent</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variables</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include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media</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use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and</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online</a:t>
            </a:r>
            <a:r>
              <a:rPr lang="zh-CN" altLang="en-US" sz="1800" dirty="0">
                <a:latin typeface="Cambria" panose="02040503050406030204" pitchFamily="18" charset="0"/>
                <a:ea typeface="Times New Roman" charset="0"/>
                <a:cs typeface="Times New Roman" charset="0"/>
              </a:rPr>
              <a:t> </a:t>
            </a:r>
            <a:r>
              <a:rPr lang="en-US" altLang="zh-CN" sz="1800" dirty="0">
                <a:latin typeface="Cambria" panose="02040503050406030204" pitchFamily="18" charset="0"/>
                <a:ea typeface="Times New Roman" charset="0"/>
                <a:cs typeface="Times New Roman" charset="0"/>
              </a:rPr>
              <a:t>activities.</a:t>
            </a:r>
            <a:r>
              <a:rPr lang="zh-CN" altLang="en-US" sz="1800" dirty="0">
                <a:latin typeface="Cambria" panose="02040503050406030204" pitchFamily="18" charset="0"/>
                <a:ea typeface="Times New Roman" charset="0"/>
                <a:cs typeface="Times New Roman" charset="0"/>
              </a:rPr>
              <a:t> </a:t>
            </a:r>
            <a:endParaRPr lang="en-US" altLang="zh-CN" sz="1800" b="1" dirty="0">
              <a:latin typeface="Cambria" panose="02040503050406030204" pitchFamily="18" charset="0"/>
              <a:ea typeface="Times New Roman" charset="0"/>
              <a:cs typeface="Times New Roman" charset="0"/>
            </a:endParaRPr>
          </a:p>
          <a:p>
            <a:pPr>
              <a:lnSpc>
                <a:spcPct val="140000"/>
              </a:lnSpc>
              <a:buClr>
                <a:srgbClr val="0070C0"/>
              </a:buClr>
              <a:buFont typeface="Wingdings" charset="2"/>
              <a:buChar char="q"/>
            </a:pPr>
            <a:r>
              <a:rPr lang="en-US" altLang="zh-CN" sz="1800" b="1" dirty="0">
                <a:solidFill>
                  <a:srgbClr val="005493"/>
                </a:solidFill>
                <a:latin typeface="Cambria" panose="02040503050406030204" pitchFamily="18" charset="0"/>
                <a:ea typeface="Times New Roman" charset="0"/>
                <a:cs typeface="Times New Roman" charset="0"/>
              </a:rPr>
              <a:t>Results:</a:t>
            </a:r>
            <a:r>
              <a:rPr lang="zh-CN" altLang="en-US" sz="1800" b="1" dirty="0">
                <a:solidFill>
                  <a:srgbClr val="005493"/>
                </a:solidFill>
                <a:latin typeface="Cambria" panose="02040503050406030204"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Browsing</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online</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entertainment</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and</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sports</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news</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is</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consistently</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associated</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with</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lower</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levels</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of</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violence.</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Watching</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online</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movie</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and</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TV</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shows</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is</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positively</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predicting</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severe</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physical</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assault</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and</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associated</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with</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lower</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rates</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of</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sexual</a:t>
            </a:r>
            <a:r>
              <a:rPr lang="zh-CN" altLang="en-US" sz="1800" dirty="0">
                <a:latin typeface="Constantia" panose="02030602050306030303" pitchFamily="18" charset="0"/>
                <a:ea typeface="Times New Roman" charset="0"/>
                <a:cs typeface="Times New Roman" charset="0"/>
              </a:rPr>
              <a:t> </a:t>
            </a:r>
            <a:r>
              <a:rPr lang="en-US" altLang="zh-CN" sz="1800" dirty="0">
                <a:latin typeface="Constantia" panose="02030602050306030303" pitchFamily="18" charset="0"/>
                <a:ea typeface="Times New Roman" charset="0"/>
                <a:cs typeface="Times New Roman" charset="0"/>
              </a:rPr>
              <a:t>abuse.</a:t>
            </a:r>
            <a:r>
              <a:rPr lang="zh-CN" altLang="en-US" sz="1800" dirty="0">
                <a:latin typeface="Constantia" panose="02030602050306030303" pitchFamily="18" charset="0"/>
                <a:ea typeface="Times New Roman" charset="0"/>
                <a:cs typeface="Times New Roman" charset="0"/>
              </a:rPr>
              <a:t> </a:t>
            </a:r>
            <a:endParaRPr lang="en-US" altLang="zh-CN" sz="1800" dirty="0">
              <a:latin typeface="Constantia" panose="02030602050306030303" pitchFamily="18" charset="0"/>
              <a:ea typeface="Times New Roman" charset="0"/>
              <a:cs typeface="Times New Roman" charset="0"/>
            </a:endParaRPr>
          </a:p>
        </p:txBody>
      </p:sp>
      <p:sp>
        <p:nvSpPr>
          <p:cNvPr id="3" name="Slide Number Placeholder 2"/>
          <p:cNvSpPr>
            <a:spLocks noGrp="1"/>
          </p:cNvSpPr>
          <p:nvPr>
            <p:ph type="sldNum" sz="quarter" idx="12"/>
          </p:nvPr>
        </p:nvSpPr>
        <p:spPr/>
        <p:txBody>
          <a:bodyPr/>
          <a:lstStyle/>
          <a:p>
            <a:fld id="{0C913308-F349-4B6D-A68A-DD1791B4A57B}" type="slidenum">
              <a:rPr lang="zh-CN" altLang="en-US" smtClean="0"/>
              <a:t>26</a:t>
            </a:fld>
            <a:endParaRPr lang="zh-CN" altLang="en-US" dirty="0"/>
          </a:p>
        </p:txBody>
      </p:sp>
      <p:sp>
        <p:nvSpPr>
          <p:cNvPr id="15" name="Title 1"/>
          <p:cNvSpPr txBox="1">
            <a:spLocks/>
          </p:cNvSpPr>
          <p:nvPr/>
        </p:nvSpPr>
        <p:spPr>
          <a:xfrm>
            <a:off x="977404" y="109636"/>
            <a:ext cx="8131099" cy="78695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endParaRPr lang="en-US" sz="2800" dirty="0">
              <a:solidFill>
                <a:srgbClr val="0168B4"/>
              </a:solidFill>
              <a:latin typeface="Constantia" panose="02030602050306030303" pitchFamily="18" charset="0"/>
            </a:endParaRPr>
          </a:p>
        </p:txBody>
      </p:sp>
      <p:pic>
        <p:nvPicPr>
          <p:cNvPr id="5" name="Picture 4">
            <a:extLst>
              <a:ext uri="{FF2B5EF4-FFF2-40B4-BE49-F238E27FC236}">
                <a16:creationId xmlns:a16="http://schemas.microsoft.com/office/drawing/2014/main" id="{22D9F3E8-F76E-564A-B816-832D510AF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464" y="4432502"/>
            <a:ext cx="5659167" cy="2288973"/>
          </a:xfrm>
          <a:prstGeom prst="rect">
            <a:avLst/>
          </a:prstGeom>
        </p:spPr>
      </p:pic>
      <p:sp>
        <p:nvSpPr>
          <p:cNvPr id="6" name="Rectangle 5">
            <a:extLst>
              <a:ext uri="{FF2B5EF4-FFF2-40B4-BE49-F238E27FC236}">
                <a16:creationId xmlns:a16="http://schemas.microsoft.com/office/drawing/2014/main" id="{4632C19B-107D-6B4F-A5CE-CB661D511895}"/>
              </a:ext>
            </a:extLst>
          </p:cNvPr>
          <p:cNvSpPr/>
          <p:nvPr/>
        </p:nvSpPr>
        <p:spPr>
          <a:xfrm>
            <a:off x="1480351" y="5106896"/>
            <a:ext cx="6043977" cy="338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2827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social media post&#10;&#10;Description automatically generated">
            <a:extLst>
              <a:ext uri="{FF2B5EF4-FFF2-40B4-BE49-F238E27FC236}">
                <a16:creationId xmlns:a16="http://schemas.microsoft.com/office/drawing/2014/main" id="{5688A0FF-43EB-6E45-9D69-F63813082F97}"/>
              </a:ext>
            </a:extLst>
          </p:cNvPr>
          <p:cNvPicPr>
            <a:picLocks noChangeAspect="1"/>
          </p:cNvPicPr>
          <p:nvPr/>
        </p:nvPicPr>
        <p:blipFill rotWithShape="1">
          <a:blip r:embed="rId2">
            <a:extLst>
              <a:ext uri="{28A0092B-C50C-407E-A947-70E740481C1C}">
                <a14:useLocalDpi xmlns:a14="http://schemas.microsoft.com/office/drawing/2010/main" val="0"/>
              </a:ext>
            </a:extLst>
          </a:blip>
          <a:srcRect t="1941" b="-1"/>
          <a:stretch/>
        </p:blipFill>
        <p:spPr>
          <a:xfrm>
            <a:off x="357760" y="1844824"/>
            <a:ext cx="4214240" cy="3137842"/>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social media post&#10;&#10;Description automatically generated">
            <a:extLst>
              <a:ext uri="{FF2B5EF4-FFF2-40B4-BE49-F238E27FC236}">
                <a16:creationId xmlns:a16="http://schemas.microsoft.com/office/drawing/2014/main" id="{696CA10C-0EC8-E343-B943-27C71BEB262F}"/>
              </a:ext>
            </a:extLst>
          </p:cNvPr>
          <p:cNvPicPr>
            <a:picLocks noChangeAspect="1"/>
          </p:cNvPicPr>
          <p:nvPr/>
        </p:nvPicPr>
        <p:blipFill rotWithShape="1">
          <a:blip r:embed="rId3">
            <a:extLst>
              <a:ext uri="{28A0092B-C50C-407E-A947-70E740481C1C}">
                <a14:useLocalDpi xmlns:a14="http://schemas.microsoft.com/office/drawing/2010/main" val="0"/>
              </a:ext>
            </a:extLst>
          </a:blip>
          <a:srcRect r="3948"/>
          <a:stretch/>
        </p:blipFill>
        <p:spPr>
          <a:xfrm>
            <a:off x="4816539" y="643467"/>
            <a:ext cx="3571886" cy="5571066"/>
          </a:xfrm>
          <a:prstGeom prst="rect">
            <a:avLst/>
          </a:prstGeom>
        </p:spPr>
      </p:pic>
    </p:spTree>
    <p:extLst>
      <p:ext uri="{BB962C8B-B14F-4D97-AF65-F5344CB8AC3E}">
        <p14:creationId xmlns:p14="http://schemas.microsoft.com/office/powerpoint/2010/main" val="709170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lternate Process 12"/>
          <p:cNvSpPr/>
          <p:nvPr/>
        </p:nvSpPr>
        <p:spPr>
          <a:xfrm>
            <a:off x="102359" y="3861956"/>
            <a:ext cx="8934137" cy="2996044"/>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3866500" y="4955028"/>
            <a:ext cx="475130" cy="419589"/>
          </a:xfrm>
          <a:prstGeom prst="rect">
            <a:avLst/>
          </a:prstGeom>
        </p:spPr>
      </p:pic>
      <p:pic>
        <p:nvPicPr>
          <p:cNvPr id="14" name="Picture 13"/>
          <p:cNvPicPr>
            <a:picLocks noChangeAspect="1"/>
          </p:cNvPicPr>
          <p:nvPr/>
        </p:nvPicPr>
        <p:blipFill rotWithShape="1">
          <a:blip r:embed="rId4"/>
          <a:srcRect l="6587" r="10110" b="9364"/>
          <a:stretch/>
        </p:blipFill>
        <p:spPr>
          <a:xfrm>
            <a:off x="395536" y="4095954"/>
            <a:ext cx="3129708" cy="2264630"/>
          </a:xfrm>
          <a:prstGeom prst="rect">
            <a:avLst/>
          </a:prstGeom>
        </p:spPr>
      </p:pic>
      <p:pic>
        <p:nvPicPr>
          <p:cNvPr id="18" name="Picture 17"/>
          <p:cNvPicPr>
            <a:picLocks noChangeAspect="1"/>
          </p:cNvPicPr>
          <p:nvPr/>
        </p:nvPicPr>
        <p:blipFill>
          <a:blip r:embed="rId5"/>
          <a:stretch>
            <a:fillRect/>
          </a:stretch>
        </p:blipFill>
        <p:spPr>
          <a:xfrm>
            <a:off x="3863118" y="5416926"/>
            <a:ext cx="504056" cy="504056"/>
          </a:xfrm>
          <a:prstGeom prst="rect">
            <a:avLst/>
          </a:prstGeom>
        </p:spPr>
      </p:pic>
      <p:pic>
        <p:nvPicPr>
          <p:cNvPr id="19" name="Picture 18"/>
          <p:cNvPicPr>
            <a:picLocks noChangeAspect="1"/>
          </p:cNvPicPr>
          <p:nvPr/>
        </p:nvPicPr>
        <p:blipFill rotWithShape="1">
          <a:blip r:embed="rId6"/>
          <a:srcRect l="30218" t="19227" r="29283" b="19214"/>
          <a:stretch/>
        </p:blipFill>
        <p:spPr>
          <a:xfrm>
            <a:off x="3810184" y="3933056"/>
            <a:ext cx="558293" cy="424302"/>
          </a:xfrm>
          <a:prstGeom prst="rect">
            <a:avLst/>
          </a:prstGeom>
        </p:spPr>
      </p:pic>
      <p:pic>
        <p:nvPicPr>
          <p:cNvPr id="21" name="Picture 20"/>
          <p:cNvPicPr>
            <a:picLocks noChangeAspect="1"/>
          </p:cNvPicPr>
          <p:nvPr/>
        </p:nvPicPr>
        <p:blipFill>
          <a:blip r:embed="rId7"/>
          <a:stretch>
            <a:fillRect/>
          </a:stretch>
        </p:blipFill>
        <p:spPr>
          <a:xfrm>
            <a:off x="3865591" y="4428458"/>
            <a:ext cx="479422" cy="479422"/>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144" y="191457"/>
            <a:ext cx="7264911" cy="3623351"/>
          </a:xfrm>
          <a:prstGeom prst="rect">
            <a:avLst/>
          </a:prstGeom>
        </p:spPr>
      </p:pic>
      <p:sp>
        <p:nvSpPr>
          <p:cNvPr id="2" name="Slide Number Placeholder 1"/>
          <p:cNvSpPr>
            <a:spLocks noGrp="1"/>
          </p:cNvSpPr>
          <p:nvPr>
            <p:ph type="sldNum" sz="quarter" idx="12"/>
          </p:nvPr>
        </p:nvSpPr>
        <p:spPr>
          <a:xfrm>
            <a:off x="7092280" y="6592267"/>
            <a:ext cx="2133600" cy="365125"/>
          </a:xfrm>
        </p:spPr>
        <p:txBody>
          <a:bodyPr/>
          <a:lstStyle/>
          <a:p>
            <a:fld id="{0C913308-F349-4B6D-A68A-DD1791B4A57B}" type="slidenum">
              <a:rPr lang="zh-CN" altLang="en-US" smtClean="0"/>
              <a:t>28</a:t>
            </a:fld>
            <a:endParaRPr lang="zh-CN" altLang="en-US" dirty="0"/>
          </a:p>
        </p:txBody>
      </p:sp>
      <p:sp>
        <p:nvSpPr>
          <p:cNvPr id="6" name="Rectangle 5"/>
          <p:cNvSpPr/>
          <p:nvPr/>
        </p:nvSpPr>
        <p:spPr>
          <a:xfrm>
            <a:off x="4451800" y="3843474"/>
            <a:ext cx="4572000" cy="3031599"/>
          </a:xfrm>
          <a:prstGeom prst="rect">
            <a:avLst/>
          </a:prstGeom>
        </p:spPr>
        <p:txBody>
          <a:bodyPr>
            <a:spAutoFit/>
          </a:bodyPr>
          <a:lstStyle/>
          <a:p>
            <a:pPr>
              <a:spcBef>
                <a:spcPts val="600"/>
              </a:spcBef>
            </a:pPr>
            <a:r>
              <a:rPr lang="en-US" dirty="0" err="1">
                <a:solidFill>
                  <a:srgbClr val="0070C0"/>
                </a:solidFill>
                <a:latin typeface="Constantia" charset="0"/>
                <a:ea typeface="Constantia" charset="0"/>
                <a:cs typeface="Constantia" charset="0"/>
              </a:rPr>
              <a:t>Jia.xue@utoronto.ca</a:t>
            </a:r>
            <a:r>
              <a:rPr lang="en-US" dirty="0">
                <a:solidFill>
                  <a:srgbClr val="0070C0"/>
                </a:solidFill>
                <a:latin typeface="Constantia" charset="0"/>
                <a:ea typeface="Constantia" charset="0"/>
                <a:cs typeface="Constantia" charset="0"/>
              </a:rPr>
              <a:t>      </a:t>
            </a:r>
          </a:p>
          <a:p>
            <a:pPr>
              <a:spcBef>
                <a:spcPts val="600"/>
              </a:spcBef>
            </a:pPr>
            <a:endParaRPr lang="en-US" dirty="0">
              <a:solidFill>
                <a:srgbClr val="0070C0"/>
              </a:solidFill>
              <a:latin typeface="Constantia" charset="0"/>
              <a:ea typeface="Constantia" charset="0"/>
              <a:cs typeface="Constantia" charset="0"/>
            </a:endParaRPr>
          </a:p>
          <a:p>
            <a:pPr>
              <a:spcBef>
                <a:spcPts val="600"/>
              </a:spcBef>
            </a:pPr>
            <a:r>
              <a:rPr lang="en-US" dirty="0">
                <a:solidFill>
                  <a:srgbClr val="0070C0"/>
                </a:solidFill>
                <a:latin typeface="Constantia" charset="0"/>
                <a:ea typeface="Constantia" charset="0"/>
                <a:cs typeface="Constantia" charset="0"/>
              </a:rPr>
              <a:t>Jia Xue</a:t>
            </a:r>
          </a:p>
          <a:p>
            <a:pPr>
              <a:spcBef>
                <a:spcPts val="1200"/>
              </a:spcBef>
              <a:spcAft>
                <a:spcPts val="600"/>
              </a:spcAft>
            </a:pPr>
            <a:r>
              <a:rPr lang="en-US" dirty="0">
                <a:solidFill>
                  <a:srgbClr val="00A9F1"/>
                </a:solidFill>
                <a:latin typeface="Constantia" charset="0"/>
                <a:ea typeface="Constantia" charset="0"/>
                <a:cs typeface="Constantia" charset="0"/>
              </a:rPr>
              <a:t>@Emma_jia </a:t>
            </a:r>
            <a:r>
              <a:rPr lang="en-US" altLang="zh-CN" dirty="0">
                <a:solidFill>
                  <a:srgbClr val="00A9F1"/>
                </a:solidFill>
                <a:latin typeface="Constantia" charset="0"/>
                <a:ea typeface="Constantia" charset="0"/>
                <a:cs typeface="Constantia" charset="0"/>
              </a:rPr>
              <a:t>_</a:t>
            </a:r>
            <a:r>
              <a:rPr lang="en-US" dirty="0">
                <a:solidFill>
                  <a:srgbClr val="00A9F1"/>
                </a:solidFill>
                <a:latin typeface="Constantia" charset="0"/>
                <a:ea typeface="Constantia" charset="0"/>
                <a:cs typeface="Constantia" charset="0"/>
              </a:rPr>
              <a:t>xue</a:t>
            </a:r>
          </a:p>
          <a:p>
            <a:pPr>
              <a:spcBef>
                <a:spcPts val="1200"/>
              </a:spcBef>
              <a:spcAft>
                <a:spcPts val="600"/>
              </a:spcAft>
            </a:pPr>
            <a:r>
              <a:rPr lang="en-US" dirty="0">
                <a:solidFill>
                  <a:srgbClr val="064A81"/>
                </a:solidFill>
                <a:latin typeface="Constantia" charset="0"/>
                <a:ea typeface="Constantia" charset="0"/>
                <a:cs typeface="Constantia" charset="0"/>
              </a:rPr>
              <a:t>Emma Jia Xue</a:t>
            </a:r>
          </a:p>
          <a:p>
            <a:pPr>
              <a:spcBef>
                <a:spcPts val="1800"/>
              </a:spcBef>
              <a:spcAft>
                <a:spcPts val="600"/>
              </a:spcAft>
            </a:pPr>
            <a:r>
              <a:rPr lang="en-US" dirty="0">
                <a:latin typeface="Constantia" charset="0"/>
                <a:ea typeface="Constantia" charset="0"/>
                <a:cs typeface="Constantia" charset="0"/>
              </a:rPr>
              <a:t>EmmaXue</a:t>
            </a:r>
          </a:p>
          <a:p>
            <a:pPr>
              <a:spcBef>
                <a:spcPts val="600"/>
              </a:spcBef>
              <a:spcAft>
                <a:spcPts val="600"/>
              </a:spcAft>
            </a:pPr>
            <a:r>
              <a:rPr lang="en-US" dirty="0">
                <a:solidFill>
                  <a:srgbClr val="C00000"/>
                </a:solidFill>
                <a:latin typeface="Constantia" charset="0"/>
                <a:ea typeface="Constantia" charset="0"/>
                <a:cs typeface="Constantia" charset="0"/>
              </a:rPr>
              <a:t>Emma Jia Xue                 </a:t>
            </a:r>
          </a:p>
        </p:txBody>
      </p:sp>
      <p:pic>
        <p:nvPicPr>
          <p:cNvPr id="7" name="Picture 6"/>
          <p:cNvPicPr>
            <a:picLocks noChangeAspect="1"/>
          </p:cNvPicPr>
          <p:nvPr/>
        </p:nvPicPr>
        <p:blipFill rotWithShape="1">
          <a:blip r:embed="rId9"/>
          <a:srcRect l="1119" t="2750" r="51176" b="5244"/>
          <a:stretch/>
        </p:blipFill>
        <p:spPr>
          <a:xfrm>
            <a:off x="3874198" y="5963291"/>
            <a:ext cx="481895" cy="464698"/>
          </a:xfrm>
          <a:prstGeom prst="rect">
            <a:avLst/>
          </a:prstGeom>
        </p:spPr>
      </p:pic>
      <p:pic>
        <p:nvPicPr>
          <p:cNvPr id="9" name="Picture 8"/>
          <p:cNvPicPr>
            <a:picLocks noChangeAspect="1"/>
          </p:cNvPicPr>
          <p:nvPr/>
        </p:nvPicPr>
        <p:blipFill rotWithShape="1">
          <a:blip r:embed="rId10"/>
          <a:srcRect l="16401" t="36350" r="16687" b="35339"/>
          <a:stretch/>
        </p:blipFill>
        <p:spPr>
          <a:xfrm>
            <a:off x="3724832" y="6485407"/>
            <a:ext cx="775160" cy="327969"/>
          </a:xfrm>
          <a:prstGeom prst="rect">
            <a:avLst/>
          </a:prstGeom>
        </p:spPr>
      </p:pic>
    </p:spTree>
    <p:extLst>
      <p:ext uri="{BB962C8B-B14F-4D97-AF65-F5344CB8AC3E}">
        <p14:creationId xmlns:p14="http://schemas.microsoft.com/office/powerpoint/2010/main" val="1268274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620306" y="1419020"/>
            <a:ext cx="4371294" cy="866979"/>
          </a:xfrm>
        </p:spPr>
        <p:txBody>
          <a:bodyPr/>
          <a:lstStyle/>
          <a:p>
            <a:pPr algn="ctr"/>
            <a:r>
              <a:rPr lang="en-US" sz="3200" dirty="0">
                <a:latin typeface="Constantia" panose="02030602050306030303" pitchFamily="18" charset="0"/>
              </a:rPr>
              <a:t>U.S.</a:t>
            </a:r>
          </a:p>
        </p:txBody>
      </p:sp>
      <p:sp>
        <p:nvSpPr>
          <p:cNvPr id="3" name="Text Placeholder 2"/>
          <p:cNvSpPr>
            <a:spLocks noGrp="1"/>
          </p:cNvSpPr>
          <p:nvPr>
            <p:ph type="body" sz="half" idx="3"/>
          </p:nvPr>
        </p:nvSpPr>
        <p:spPr>
          <a:xfrm>
            <a:off x="152400" y="1524625"/>
            <a:ext cx="4419600" cy="731520"/>
          </a:xfrm>
        </p:spPr>
        <p:txBody>
          <a:bodyPr/>
          <a:lstStyle/>
          <a:p>
            <a:pPr algn="ctr"/>
            <a:r>
              <a:rPr lang="en-US" sz="3200" dirty="0">
                <a:latin typeface="Constantia" panose="02030602050306030303" pitchFamily="18" charset="0"/>
              </a:rPr>
              <a:t>China</a:t>
            </a:r>
          </a:p>
        </p:txBody>
      </p:sp>
      <p:sp>
        <p:nvSpPr>
          <p:cNvPr id="5" name="Content Placeholder 4"/>
          <p:cNvSpPr>
            <a:spLocks noGrp="1"/>
          </p:cNvSpPr>
          <p:nvPr>
            <p:ph sz="quarter" idx="4"/>
          </p:nvPr>
        </p:nvSpPr>
        <p:spPr>
          <a:xfrm>
            <a:off x="172131" y="2286000"/>
            <a:ext cx="4371294" cy="4114800"/>
          </a:xfrm>
        </p:spPr>
        <p:txBody>
          <a:bodyPr>
            <a:normAutofit/>
          </a:bodyPr>
          <a:lstStyle/>
          <a:p>
            <a:pPr>
              <a:lnSpc>
                <a:spcPct val="114000"/>
              </a:lnSpc>
              <a:spcAft>
                <a:spcPts val="600"/>
              </a:spcAft>
              <a:buFont typeface="Wingdings" panose="05000000000000000000" pitchFamily="2" charset="2"/>
              <a:buChar char="Ø"/>
            </a:pPr>
            <a:r>
              <a:rPr lang="en-US" sz="2400" dirty="0">
                <a:latin typeface="Constantia" panose="02030602050306030303" pitchFamily="18" charset="0"/>
              </a:rPr>
              <a:t>Domestic violence </a:t>
            </a:r>
          </a:p>
          <a:p>
            <a:pPr>
              <a:lnSpc>
                <a:spcPct val="114000"/>
              </a:lnSpc>
              <a:spcAft>
                <a:spcPts val="600"/>
              </a:spcAft>
              <a:buFont typeface="Wingdings" panose="05000000000000000000" pitchFamily="2" charset="2"/>
              <a:buChar char="Ø"/>
            </a:pPr>
            <a:r>
              <a:rPr lang="en-US" sz="2400" dirty="0">
                <a:latin typeface="Constantia" panose="02030602050306030303" pitchFamily="18" charset="0"/>
              </a:rPr>
              <a:t>The use of means such as </a:t>
            </a:r>
            <a:r>
              <a:rPr lang="en-US" sz="2400" b="1" dirty="0">
                <a:latin typeface="Constantia" panose="02030602050306030303" pitchFamily="18" charset="0"/>
              </a:rPr>
              <a:t>beatings</a:t>
            </a:r>
            <a:r>
              <a:rPr lang="en-US" sz="2400" dirty="0">
                <a:latin typeface="Constantia" panose="02030602050306030303" pitchFamily="18" charset="0"/>
              </a:rPr>
              <a:t>, restraints, </a:t>
            </a:r>
            <a:r>
              <a:rPr lang="en-US" sz="2400" b="1" dirty="0">
                <a:latin typeface="Constantia" panose="02030602050306030303" pitchFamily="18" charset="0"/>
              </a:rPr>
              <a:t>harms</a:t>
            </a:r>
            <a:r>
              <a:rPr lang="en-US" sz="2400" dirty="0">
                <a:latin typeface="Constantia" panose="02030602050306030303" pitchFamily="18" charset="0"/>
              </a:rPr>
              <a:t>, or forcible restrictions on </a:t>
            </a:r>
            <a:r>
              <a:rPr lang="en-US" sz="2400" b="1" dirty="0">
                <a:latin typeface="Constantia" panose="02030602050306030303" pitchFamily="18" charset="0"/>
              </a:rPr>
              <a:t>physical liberty</a:t>
            </a:r>
            <a:r>
              <a:rPr lang="en-US" sz="2400" dirty="0">
                <a:latin typeface="Constantia" panose="02030602050306030303" pitchFamily="18" charset="0"/>
              </a:rPr>
              <a:t> to commit injurious acts against </a:t>
            </a:r>
            <a:r>
              <a:rPr lang="en-US" sz="2400" b="1" dirty="0">
                <a:latin typeface="Constantia" panose="02030602050306030303" pitchFamily="18" charset="0"/>
              </a:rPr>
              <a:t>family members</a:t>
            </a:r>
            <a:r>
              <a:rPr lang="en-US" sz="2400" dirty="0">
                <a:latin typeface="Constantia" panose="02030602050306030303" pitchFamily="18" charset="0"/>
              </a:rPr>
              <a:t> (NPC, Domestic Violence Law Draft).</a:t>
            </a:r>
          </a:p>
        </p:txBody>
      </p:sp>
      <p:sp>
        <p:nvSpPr>
          <p:cNvPr id="6" name="Title 5"/>
          <p:cNvSpPr>
            <a:spLocks noGrp="1"/>
          </p:cNvSpPr>
          <p:nvPr>
            <p:ph type="title"/>
          </p:nvPr>
        </p:nvSpPr>
        <p:spPr>
          <a:xfrm>
            <a:off x="152400" y="228600"/>
            <a:ext cx="8839200" cy="758952"/>
          </a:xfrm>
        </p:spPr>
        <p:txBody>
          <a:bodyPr>
            <a:normAutofit/>
          </a:bodyPr>
          <a:lstStyle/>
          <a:p>
            <a:r>
              <a:rPr lang="en-US" sz="4000" dirty="0">
                <a:solidFill>
                  <a:srgbClr val="005493"/>
                </a:solidFill>
                <a:latin typeface="Constantia" panose="02030602050306030303" pitchFamily="18" charset="0"/>
              </a:rPr>
              <a:t>Intimate Partner Violence (IPV)</a:t>
            </a:r>
          </a:p>
        </p:txBody>
      </p:sp>
      <p:sp>
        <p:nvSpPr>
          <p:cNvPr id="7" name="TextBox 6"/>
          <p:cNvSpPr txBox="1"/>
          <p:nvPr/>
        </p:nvSpPr>
        <p:spPr>
          <a:xfrm>
            <a:off x="4572000" y="2286000"/>
            <a:ext cx="4572000" cy="3845155"/>
          </a:xfrm>
          <a:prstGeom prst="rect">
            <a:avLst/>
          </a:prstGeom>
          <a:noFill/>
        </p:spPr>
        <p:txBody>
          <a:bodyPr wrap="square" rtlCol="0">
            <a:spAutoFit/>
          </a:bodyPr>
          <a:lstStyle/>
          <a:p>
            <a:pPr marL="285750" indent="-285750">
              <a:lnSpc>
                <a:spcPct val="114000"/>
              </a:lnSpc>
              <a:spcAft>
                <a:spcPts val="600"/>
              </a:spcAft>
              <a:buClr>
                <a:schemeClr val="tx1"/>
              </a:buClr>
              <a:buFont typeface="Wingdings" panose="05000000000000000000" pitchFamily="2" charset="2"/>
              <a:buChar char="Ø"/>
            </a:pPr>
            <a:r>
              <a:rPr lang="en-US" sz="2400" dirty="0">
                <a:latin typeface="Constantia" panose="02030602050306030303" pitchFamily="18" charset="0"/>
              </a:rPr>
              <a:t>Physical violence</a:t>
            </a:r>
          </a:p>
          <a:p>
            <a:pPr marL="285750" indent="-285750">
              <a:lnSpc>
                <a:spcPct val="114000"/>
              </a:lnSpc>
              <a:spcAft>
                <a:spcPts val="600"/>
              </a:spcAft>
              <a:buClr>
                <a:schemeClr val="tx1"/>
              </a:buClr>
              <a:buFont typeface="Wingdings" panose="05000000000000000000" pitchFamily="2" charset="2"/>
              <a:buChar char="Ø"/>
            </a:pPr>
            <a:r>
              <a:rPr lang="en-US" sz="2400" dirty="0">
                <a:latin typeface="Constantia" panose="02030602050306030303" pitchFamily="18" charset="0"/>
              </a:rPr>
              <a:t>Sexual violence </a:t>
            </a:r>
          </a:p>
          <a:p>
            <a:pPr marL="285750" indent="-285750">
              <a:lnSpc>
                <a:spcPct val="114000"/>
              </a:lnSpc>
              <a:spcAft>
                <a:spcPts val="600"/>
              </a:spcAft>
              <a:buClr>
                <a:schemeClr val="tx1"/>
              </a:buClr>
              <a:buFont typeface="Wingdings" panose="05000000000000000000" pitchFamily="2" charset="2"/>
              <a:buChar char="Ø"/>
            </a:pPr>
            <a:r>
              <a:rPr lang="en-US" sz="2400" dirty="0">
                <a:latin typeface="Constantia" panose="02030602050306030303" pitchFamily="18" charset="0"/>
              </a:rPr>
              <a:t>Psychological aggression</a:t>
            </a:r>
          </a:p>
          <a:p>
            <a:pPr marL="285750" indent="-285750">
              <a:lnSpc>
                <a:spcPct val="114000"/>
              </a:lnSpc>
              <a:spcAft>
                <a:spcPts val="600"/>
              </a:spcAft>
              <a:buClr>
                <a:schemeClr val="tx1"/>
              </a:buClr>
              <a:buFont typeface="Wingdings" panose="05000000000000000000" pitchFamily="2" charset="2"/>
              <a:buChar char="Ø"/>
            </a:pPr>
            <a:r>
              <a:rPr lang="en-US" sz="2400" dirty="0">
                <a:latin typeface="Constantia" panose="02030602050306030303" pitchFamily="18" charset="0"/>
              </a:rPr>
              <a:t>Stalking </a:t>
            </a:r>
          </a:p>
          <a:p>
            <a:pPr marL="285750" indent="-285750">
              <a:lnSpc>
                <a:spcPct val="114000"/>
              </a:lnSpc>
              <a:spcAft>
                <a:spcPts val="600"/>
              </a:spcAft>
              <a:buClr>
                <a:schemeClr val="tx1"/>
              </a:buClr>
              <a:buFont typeface="Wingdings" panose="05000000000000000000" pitchFamily="2" charset="2"/>
              <a:buChar char="Ø"/>
            </a:pPr>
            <a:r>
              <a:rPr lang="en-US" sz="2400" dirty="0">
                <a:latin typeface="Constantia" panose="02030602050306030303" pitchFamily="18" charset="0"/>
              </a:rPr>
              <a:t>Current/former intimate partner </a:t>
            </a:r>
          </a:p>
          <a:p>
            <a:pPr marL="285750" indent="-285750">
              <a:lnSpc>
                <a:spcPct val="114000"/>
              </a:lnSpc>
              <a:spcAft>
                <a:spcPts val="600"/>
              </a:spcAft>
              <a:buClr>
                <a:schemeClr val="tx1"/>
              </a:buClr>
              <a:buFont typeface="Wingdings" panose="05000000000000000000" pitchFamily="2" charset="2"/>
              <a:buChar char="Ø"/>
            </a:pPr>
            <a:r>
              <a:rPr lang="en-US" sz="2400" dirty="0">
                <a:latin typeface="Constantia" panose="02030602050306030303" pitchFamily="18" charset="0"/>
              </a:rPr>
              <a:t>Heterosexual/same-sex couples</a:t>
            </a:r>
          </a:p>
        </p:txBody>
      </p:sp>
      <p:sp>
        <p:nvSpPr>
          <p:cNvPr id="8" name="Rectangle 7"/>
          <p:cNvSpPr/>
          <p:nvPr/>
        </p:nvSpPr>
        <p:spPr>
          <a:xfrm>
            <a:off x="3600450" y="1628775"/>
            <a:ext cx="2077813" cy="523220"/>
          </a:xfrm>
          <a:prstGeom prst="rect">
            <a:avLst/>
          </a:prstGeom>
        </p:spPr>
        <p:txBody>
          <a:bodyPr wrap="none">
            <a:spAutoFit/>
          </a:bodyPr>
          <a:lstStyle/>
          <a:p>
            <a:r>
              <a:rPr lang="en-US" sz="2800" b="1" dirty="0">
                <a:solidFill>
                  <a:schemeClr val="bg1"/>
                </a:solidFill>
              </a:rPr>
              <a:t>Definition</a:t>
            </a:r>
          </a:p>
        </p:txBody>
      </p:sp>
    </p:spTree>
    <p:extLst>
      <p:ext uri="{BB962C8B-B14F-4D97-AF65-F5344CB8AC3E}">
        <p14:creationId xmlns:p14="http://schemas.microsoft.com/office/powerpoint/2010/main" val="312989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35232" y="1628800"/>
            <a:ext cx="3180807" cy="4608512"/>
          </a:xfrm>
          <a:prstGeom prst="roundRect">
            <a:avLst/>
          </a:prstGeom>
          <a:solidFill>
            <a:schemeClr val="bg1"/>
          </a:solidFill>
          <a:ln w="38100">
            <a:solidFill>
              <a:srgbClr val="7030A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圆角矩形 5"/>
          <p:cNvSpPr/>
          <p:nvPr/>
        </p:nvSpPr>
        <p:spPr>
          <a:xfrm>
            <a:off x="3491880" y="1628800"/>
            <a:ext cx="2564560" cy="4608512"/>
          </a:xfrm>
          <a:prstGeom prst="roundRect">
            <a:avLst/>
          </a:prstGeom>
          <a:solidFill>
            <a:schemeClr val="bg1"/>
          </a:solidFill>
          <a:ln w="381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圆角矩形 6"/>
          <p:cNvSpPr/>
          <p:nvPr/>
        </p:nvSpPr>
        <p:spPr>
          <a:xfrm>
            <a:off x="6300191" y="1620594"/>
            <a:ext cx="2708577" cy="4608512"/>
          </a:xfrm>
          <a:prstGeom prst="roundRect">
            <a:avLst/>
          </a:prstGeom>
          <a:solidFill>
            <a:schemeClr val="bg1"/>
          </a:solidFill>
          <a:ln w="381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3076" y="1823412"/>
            <a:ext cx="1844824" cy="1844824"/>
          </a:xfrm>
          <a:prstGeom prst="rect">
            <a:avLst/>
          </a:prstGeom>
        </p:spPr>
      </p:pic>
      <p:sp>
        <p:nvSpPr>
          <p:cNvPr id="12" name="TextBox 11"/>
          <p:cNvSpPr txBox="1"/>
          <p:nvPr/>
        </p:nvSpPr>
        <p:spPr>
          <a:xfrm>
            <a:off x="135232" y="3904374"/>
            <a:ext cx="3180807" cy="1323439"/>
          </a:xfrm>
          <a:prstGeom prst="rect">
            <a:avLst/>
          </a:prstGeom>
          <a:noFill/>
        </p:spPr>
        <p:txBody>
          <a:bodyPr wrap="square" rtlCol="0">
            <a:spAutoFit/>
          </a:bodyPr>
          <a:lstStyle/>
          <a:p>
            <a:pPr algn="ctr"/>
            <a:r>
              <a:rPr lang="en-US" sz="2000" dirty="0">
                <a:latin typeface="Constantia" charset="0"/>
                <a:ea typeface="Constantia" charset="0"/>
                <a:cs typeface="Constantia" charset="0"/>
              </a:rPr>
              <a:t>University of</a:t>
            </a:r>
            <a:r>
              <a:rPr lang="zh-CN" altLang="en-US" sz="2000" dirty="0">
                <a:latin typeface="Constantia" charset="0"/>
                <a:ea typeface="Constantia" charset="0"/>
                <a:cs typeface="Constantia" charset="0"/>
              </a:rPr>
              <a:t> </a:t>
            </a:r>
            <a:r>
              <a:rPr lang="en-US" sz="2000" dirty="0">
                <a:latin typeface="Constantia" charset="0"/>
                <a:ea typeface="Constantia" charset="0"/>
                <a:cs typeface="Constantia" charset="0"/>
              </a:rPr>
              <a:t>Pennsylvania </a:t>
            </a:r>
          </a:p>
          <a:p>
            <a:pPr algn="ctr"/>
            <a:r>
              <a:rPr lang="zh-CN" altLang="en-US" sz="2000" dirty="0">
                <a:latin typeface="Constantia" charset="0"/>
                <a:ea typeface="Constantia" charset="0"/>
                <a:cs typeface="Constantia" charset="0"/>
              </a:rPr>
              <a:t>    </a:t>
            </a:r>
            <a:endParaRPr lang="en-US" altLang="zh-CN" sz="2000" dirty="0">
              <a:latin typeface="Constantia" charset="0"/>
              <a:ea typeface="Constantia" charset="0"/>
              <a:cs typeface="Constantia" charset="0"/>
            </a:endParaRPr>
          </a:p>
          <a:p>
            <a:pPr algn="ctr"/>
            <a:r>
              <a:rPr lang="en-US" altLang="zh-CN" sz="2000" dirty="0">
                <a:latin typeface="Constantia" charset="0"/>
                <a:ea typeface="Constantia" charset="0"/>
                <a:cs typeface="Constantia" charset="0"/>
              </a:rPr>
              <a:t>Ph.D.</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in</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Social</a:t>
            </a:r>
            <a:r>
              <a:rPr lang="zh-CN" altLang="en-US" sz="2000" dirty="0">
                <a:latin typeface="Constantia" charset="0"/>
                <a:ea typeface="Constantia" charset="0"/>
                <a:cs typeface="Constantia" charset="0"/>
              </a:rPr>
              <a:t> </a:t>
            </a:r>
            <a:r>
              <a:rPr lang="en-US" altLang="zh-CN" sz="2000" dirty="0">
                <a:latin typeface="Constantia" charset="0"/>
                <a:ea typeface="Constantia" charset="0"/>
                <a:cs typeface="Constantia" charset="0"/>
              </a:rPr>
              <a:t>Welfare</a:t>
            </a:r>
          </a:p>
          <a:p>
            <a:pPr algn="ctr"/>
            <a:r>
              <a:rPr lang="en-US" sz="2000" dirty="0"/>
              <a:t> </a:t>
            </a:r>
            <a:r>
              <a:rPr lang="en-US" sz="2000" dirty="0">
                <a:latin typeface="Constantia" charset="0"/>
                <a:ea typeface="Constantia" charset="0"/>
                <a:cs typeface="Constantia" charset="0"/>
              </a:rPr>
              <a:t>M.A. in Statistics</a:t>
            </a:r>
          </a:p>
        </p:txBody>
      </p:sp>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10343" t="10312" r="7944"/>
          <a:stretch/>
        </p:blipFill>
        <p:spPr>
          <a:xfrm>
            <a:off x="3885313" y="1732953"/>
            <a:ext cx="1845604" cy="2025742"/>
          </a:xfrm>
          <a:prstGeom prst="rect">
            <a:avLst/>
          </a:prstGeom>
        </p:spPr>
      </p:pic>
      <p:sp>
        <p:nvSpPr>
          <p:cNvPr id="14" name="TextBox 13"/>
          <p:cNvSpPr txBox="1"/>
          <p:nvPr/>
        </p:nvSpPr>
        <p:spPr>
          <a:xfrm>
            <a:off x="3491880" y="3918714"/>
            <a:ext cx="2448272" cy="1261884"/>
          </a:xfrm>
          <a:prstGeom prst="rect">
            <a:avLst/>
          </a:prstGeom>
          <a:noFill/>
        </p:spPr>
        <p:txBody>
          <a:bodyPr wrap="square" rtlCol="0">
            <a:spAutoFit/>
          </a:bodyPr>
          <a:lstStyle/>
          <a:p>
            <a:pPr algn="ctr"/>
            <a:r>
              <a:rPr lang="en-US" sz="2000" dirty="0">
                <a:latin typeface="Constantia" charset="0"/>
                <a:ea typeface="Constantia" charset="0"/>
                <a:cs typeface="Constantia" charset="0"/>
              </a:rPr>
              <a:t>Harvard University</a:t>
            </a:r>
          </a:p>
          <a:p>
            <a:pPr algn="ctr"/>
            <a:endParaRPr lang="en-US" sz="2000" dirty="0">
              <a:latin typeface="Constantia" charset="0"/>
              <a:ea typeface="Constantia" charset="0"/>
              <a:cs typeface="Constantia" charset="0"/>
            </a:endParaRPr>
          </a:p>
          <a:p>
            <a:pPr algn="ctr"/>
            <a:r>
              <a:rPr lang="en-US" sz="2000" dirty="0">
                <a:latin typeface="Constantia" charset="0"/>
                <a:ea typeface="Constantia" charset="0"/>
                <a:cs typeface="Constantia" charset="0"/>
              </a:rPr>
              <a:t>Research Fellow</a:t>
            </a:r>
          </a:p>
          <a:p>
            <a:pPr algn="ctr"/>
            <a:r>
              <a:rPr lang="en-US" altLang="zh-CN" sz="1600" dirty="0">
                <a:latin typeface="Constantia" charset="0"/>
                <a:ea typeface="Constantia" charset="0"/>
                <a:cs typeface="Constantia" charset="0"/>
              </a:rPr>
              <a:t>(Pre-doctoral</a:t>
            </a:r>
            <a:r>
              <a:rPr lang="zh-CN" altLang="en-US" sz="1600" dirty="0">
                <a:latin typeface="Constantia" charset="0"/>
                <a:ea typeface="Constantia" charset="0"/>
                <a:cs typeface="Constantia" charset="0"/>
              </a:rPr>
              <a:t> </a:t>
            </a:r>
            <a:r>
              <a:rPr lang="en-US" altLang="zh-CN" sz="1600" dirty="0">
                <a:latin typeface="Constantia" charset="0"/>
                <a:ea typeface="Constantia" charset="0"/>
                <a:cs typeface="Constantia" charset="0"/>
              </a:rPr>
              <a:t>fellowship)</a:t>
            </a:r>
          </a:p>
        </p:txBody>
      </p:sp>
      <p:grpSp>
        <p:nvGrpSpPr>
          <p:cNvPr id="17" name="Group 16"/>
          <p:cNvGrpSpPr/>
          <p:nvPr/>
        </p:nvGrpSpPr>
        <p:grpSpPr>
          <a:xfrm>
            <a:off x="-8024" y="156652"/>
            <a:ext cx="9168637" cy="910299"/>
            <a:chOff x="-8024" y="156652"/>
            <a:chExt cx="9168637" cy="910299"/>
          </a:xfrm>
        </p:grpSpPr>
        <p:cxnSp>
          <p:nvCxnSpPr>
            <p:cNvPr id="19" name="Straight Connector 18"/>
            <p:cNvCxnSpPr/>
            <p:nvPr/>
          </p:nvCxnSpPr>
          <p:spPr>
            <a:xfrm>
              <a:off x="-8024" y="1066951"/>
              <a:ext cx="9168637" cy="0"/>
            </a:xfrm>
            <a:prstGeom prst="line">
              <a:avLst/>
            </a:prstGeom>
            <a:ln>
              <a:solidFill>
                <a:srgbClr val="064A81"/>
              </a:solidFill>
            </a:ln>
          </p:spPr>
          <p:style>
            <a:lnRef idx="1">
              <a:schemeClr val="dk1"/>
            </a:lnRef>
            <a:fillRef idx="0">
              <a:schemeClr val="dk1"/>
            </a:fillRef>
            <a:effectRef idx="0">
              <a:schemeClr val="dk1"/>
            </a:effectRef>
            <a:fontRef idx="minor">
              <a:schemeClr val="tx1"/>
            </a:fontRef>
          </p:style>
        </p:cxnSp>
        <p:sp>
          <p:nvSpPr>
            <p:cNvPr id="21" name="Title 1"/>
            <p:cNvSpPr txBox="1">
              <a:spLocks/>
            </p:cNvSpPr>
            <p:nvPr/>
          </p:nvSpPr>
          <p:spPr>
            <a:xfrm>
              <a:off x="259792" y="156652"/>
              <a:ext cx="7912608" cy="8086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4000" dirty="0">
                  <a:solidFill>
                    <a:srgbClr val="064A81"/>
                  </a:solidFill>
                  <a:latin typeface="Constantia" panose="02030602050306030303" pitchFamily="18" charset="0"/>
                </a:rPr>
                <a:t>Who</a:t>
              </a:r>
              <a:r>
                <a:rPr lang="zh-CN" altLang="en-US" sz="4000" dirty="0">
                  <a:solidFill>
                    <a:srgbClr val="064A81"/>
                  </a:solidFill>
                  <a:latin typeface="Constantia" panose="02030602050306030303" pitchFamily="18" charset="0"/>
                </a:rPr>
                <a:t> </a:t>
              </a:r>
              <a:r>
                <a:rPr lang="en-US" altLang="zh-CN" sz="4000" dirty="0">
                  <a:solidFill>
                    <a:srgbClr val="064A81"/>
                  </a:solidFill>
                  <a:latin typeface="Constantia" panose="02030602050306030303" pitchFamily="18" charset="0"/>
                </a:rPr>
                <a:t>am</a:t>
              </a:r>
              <a:r>
                <a:rPr lang="zh-CN" altLang="en-US" sz="4000" dirty="0">
                  <a:solidFill>
                    <a:srgbClr val="064A81"/>
                  </a:solidFill>
                  <a:latin typeface="Constantia" panose="02030602050306030303" pitchFamily="18" charset="0"/>
                </a:rPr>
                <a:t> </a:t>
              </a:r>
              <a:r>
                <a:rPr lang="en-US" altLang="zh-CN" sz="4000" dirty="0">
                  <a:solidFill>
                    <a:srgbClr val="064A81"/>
                  </a:solidFill>
                  <a:latin typeface="Constantia" panose="02030602050306030303" pitchFamily="18" charset="0"/>
                </a:rPr>
                <a:t>I?</a:t>
              </a:r>
              <a:endParaRPr lang="en-US" sz="4000" dirty="0">
                <a:solidFill>
                  <a:srgbClr val="064A81"/>
                </a:solidFill>
                <a:latin typeface="Constantia" panose="02030602050306030303" pitchFamily="18" charset="0"/>
              </a:endParaRPr>
            </a:p>
          </p:txBody>
        </p:sp>
      </p:grpSp>
      <p:sp>
        <p:nvSpPr>
          <p:cNvPr id="31" name="Slide Number Placeholder 1"/>
          <p:cNvSpPr>
            <a:spLocks noGrp="1"/>
          </p:cNvSpPr>
          <p:nvPr>
            <p:ph type="sldNum" sz="quarter" idx="12"/>
          </p:nvPr>
        </p:nvSpPr>
        <p:spPr>
          <a:xfrm>
            <a:off x="6876256" y="6356350"/>
            <a:ext cx="2133600" cy="365125"/>
          </a:xfrm>
        </p:spPr>
        <p:txBody>
          <a:bodyPr/>
          <a:lstStyle/>
          <a:p>
            <a:r>
              <a:rPr lang="en-US" altLang="zh-CN" dirty="0"/>
              <a:t>7</a:t>
            </a:r>
            <a:endParaRPr lang="zh-CN" altLang="en-US" dirty="0"/>
          </a:p>
        </p:txBody>
      </p:sp>
      <p:pic>
        <p:nvPicPr>
          <p:cNvPr id="18" name="Picture 17">
            <a:extLst>
              <a:ext uri="{FF2B5EF4-FFF2-40B4-BE49-F238E27FC236}">
                <a16:creationId xmlns:a16="http://schemas.microsoft.com/office/drawing/2014/main" id="{F1BD338B-7B40-1C44-B824-B86256BBF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0025" y="1764698"/>
            <a:ext cx="2016567" cy="2016567"/>
          </a:xfrm>
          <a:prstGeom prst="rect">
            <a:avLst/>
          </a:prstGeom>
        </p:spPr>
      </p:pic>
      <p:sp>
        <p:nvSpPr>
          <p:cNvPr id="2" name="Rectangle 1">
            <a:extLst>
              <a:ext uri="{FF2B5EF4-FFF2-40B4-BE49-F238E27FC236}">
                <a16:creationId xmlns:a16="http://schemas.microsoft.com/office/drawing/2014/main" id="{E602ED74-35C8-0B49-ADF4-8EADEDD9CB56}"/>
              </a:ext>
            </a:extLst>
          </p:cNvPr>
          <p:cNvSpPr/>
          <p:nvPr/>
        </p:nvSpPr>
        <p:spPr>
          <a:xfrm>
            <a:off x="6336027" y="3933056"/>
            <a:ext cx="2704565" cy="1091068"/>
          </a:xfrm>
          <a:prstGeom prst="rect">
            <a:avLst/>
          </a:prstGeom>
        </p:spPr>
        <p:txBody>
          <a:bodyPr wrap="square">
            <a:spAutoFit/>
          </a:bodyPr>
          <a:lstStyle/>
          <a:p>
            <a:pPr algn="ctr">
              <a:lnSpc>
                <a:spcPct val="110000"/>
              </a:lnSpc>
            </a:pPr>
            <a:r>
              <a:rPr lang="en-US" altLang="zh-CN" sz="2000" dirty="0">
                <a:latin typeface="Constantia" panose="02030602050306030303" pitchFamily="18" charset="0"/>
              </a:rPr>
              <a:t>University</a:t>
            </a:r>
            <a:r>
              <a:rPr lang="zh-CN" altLang="en-US" sz="2000" dirty="0">
                <a:latin typeface="Constantia" panose="02030602050306030303" pitchFamily="18" charset="0"/>
              </a:rPr>
              <a:t> </a:t>
            </a:r>
            <a:r>
              <a:rPr lang="en-US" altLang="zh-CN" sz="2000" dirty="0">
                <a:latin typeface="Constantia" panose="02030602050306030303" pitchFamily="18" charset="0"/>
              </a:rPr>
              <a:t>of</a:t>
            </a:r>
            <a:r>
              <a:rPr lang="zh-CN" altLang="en-US" sz="2000" dirty="0">
                <a:latin typeface="Constantia" panose="02030602050306030303" pitchFamily="18" charset="0"/>
              </a:rPr>
              <a:t> </a:t>
            </a:r>
            <a:r>
              <a:rPr lang="en-US" altLang="zh-CN" sz="2000" dirty="0">
                <a:latin typeface="Constantia" panose="02030602050306030303" pitchFamily="18" charset="0"/>
              </a:rPr>
              <a:t>Toronto</a:t>
            </a:r>
            <a:endParaRPr lang="en-US" sz="2000" dirty="0">
              <a:latin typeface="Constantia" panose="02030602050306030303" pitchFamily="18" charset="0"/>
            </a:endParaRPr>
          </a:p>
          <a:p>
            <a:pPr algn="ctr">
              <a:lnSpc>
                <a:spcPct val="110000"/>
              </a:lnSpc>
            </a:pPr>
            <a:endParaRPr lang="en-US" sz="2000" dirty="0">
              <a:latin typeface="Constantia" panose="02030602050306030303" pitchFamily="18" charset="0"/>
            </a:endParaRPr>
          </a:p>
          <a:p>
            <a:pPr algn="ctr">
              <a:lnSpc>
                <a:spcPct val="110000"/>
              </a:lnSpc>
            </a:pPr>
            <a:r>
              <a:rPr lang="en-US" sz="2000" dirty="0">
                <a:latin typeface="Constantia" panose="02030602050306030303" pitchFamily="18" charset="0"/>
              </a:rPr>
              <a:t>Assistant</a:t>
            </a:r>
            <a:r>
              <a:rPr lang="en-US" sz="2000" dirty="0">
                <a:latin typeface="Constantia" panose="02030602050306030303" pitchFamily="18" charset="0"/>
                <a:ea typeface="Constantia" charset="0"/>
                <a:cs typeface="Constantia" charset="0"/>
              </a:rPr>
              <a:t> Professor</a:t>
            </a:r>
          </a:p>
        </p:txBody>
      </p:sp>
    </p:spTree>
    <p:extLst>
      <p:ext uri="{BB962C8B-B14F-4D97-AF65-F5344CB8AC3E}">
        <p14:creationId xmlns:p14="http://schemas.microsoft.com/office/powerpoint/2010/main" val="2094143037"/>
      </p:ext>
    </p:extLst>
  </p:cSld>
  <p:clrMapOvr>
    <a:masterClrMapping/>
  </p:clrMapOvr>
  <mc:AlternateContent xmlns:mc="http://schemas.openxmlformats.org/markup-compatibility/2006" xmlns:p14="http://schemas.microsoft.com/office/powerpoint/2010/main">
    <mc:Choice Requires="p14">
      <p:transition spd="slow" p14:dur="2000" advTm="71612"/>
    </mc:Choice>
    <mc:Fallback xmlns="">
      <p:transition spd="slow" advTm="7161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0975" y="228600"/>
            <a:ext cx="8839200" cy="646331"/>
          </a:xfrm>
          <a:prstGeom prst="rect">
            <a:avLst/>
          </a:prstGeom>
          <a:noFill/>
        </p:spPr>
        <p:txBody>
          <a:bodyPr wrap="square" rtlCol="0">
            <a:spAutoFit/>
          </a:bodyPr>
          <a:lstStyle/>
          <a:p>
            <a:pPr algn="ctr"/>
            <a:r>
              <a:rPr lang="en-US" sz="3600" dirty="0"/>
              <a:t>Intimate Partner Violence (IPV)</a:t>
            </a:r>
            <a:endParaRPr lang="en-US" sz="3600" b="1" dirty="0">
              <a:latin typeface="+mj-lt"/>
              <a:ea typeface="+mj-ea"/>
              <a:cs typeface="+mj-cs"/>
            </a:endParaRPr>
          </a:p>
        </p:txBody>
      </p:sp>
      <p:graphicFrame>
        <p:nvGraphicFramePr>
          <p:cNvPr id="4" name="Table 3"/>
          <p:cNvGraphicFramePr>
            <a:graphicFrameLocks noGrp="1"/>
          </p:cNvGraphicFramePr>
          <p:nvPr>
            <p:extLst/>
          </p:nvPr>
        </p:nvGraphicFramePr>
        <p:xfrm>
          <a:off x="376236" y="1398151"/>
          <a:ext cx="8448677" cy="4974075"/>
        </p:xfrm>
        <a:graphic>
          <a:graphicData uri="http://schemas.openxmlformats.org/drawingml/2006/table">
            <a:tbl>
              <a:tblPr firstRow="1" bandRow="1">
                <a:tableStyleId>{7DF18680-E054-41AD-8BC1-D1AEF772440D}</a:tableStyleId>
              </a:tblPr>
              <a:tblGrid>
                <a:gridCol w="2247814">
                  <a:extLst>
                    <a:ext uri="{9D8B030D-6E8A-4147-A177-3AD203B41FA5}">
                      <a16:colId xmlns:a16="http://schemas.microsoft.com/office/drawing/2014/main" val="20000"/>
                    </a:ext>
                  </a:extLst>
                </a:gridCol>
                <a:gridCol w="1782748">
                  <a:extLst>
                    <a:ext uri="{9D8B030D-6E8A-4147-A177-3AD203B41FA5}">
                      <a16:colId xmlns:a16="http://schemas.microsoft.com/office/drawing/2014/main" val="20001"/>
                    </a:ext>
                  </a:extLst>
                </a:gridCol>
                <a:gridCol w="1550216">
                  <a:extLst>
                    <a:ext uri="{9D8B030D-6E8A-4147-A177-3AD203B41FA5}">
                      <a16:colId xmlns:a16="http://schemas.microsoft.com/office/drawing/2014/main" val="20002"/>
                    </a:ext>
                  </a:extLst>
                </a:gridCol>
                <a:gridCol w="2867899">
                  <a:extLst>
                    <a:ext uri="{9D8B030D-6E8A-4147-A177-3AD203B41FA5}">
                      <a16:colId xmlns:a16="http://schemas.microsoft.com/office/drawing/2014/main" val="20003"/>
                    </a:ext>
                  </a:extLst>
                </a:gridCol>
              </a:tblGrid>
              <a:tr h="383391">
                <a:tc rowSpan="2">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en-US" sz="1800" dirty="0"/>
                        <a:t>Type</a:t>
                      </a: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United States</a:t>
                      </a:r>
                    </a:p>
                  </a:txBody>
                  <a:tcPr/>
                </a:tc>
                <a:tc hMerge="1">
                  <a:txBody>
                    <a:bodyPr/>
                    <a:lstStyle/>
                    <a:p>
                      <a:endParaRPr lang="en-US" dirty="0"/>
                    </a:p>
                  </a:txBody>
                  <a:tcPr/>
                </a:tc>
                <a:tc>
                  <a:txBody>
                    <a:bodyPr/>
                    <a:lstStyle/>
                    <a:p>
                      <a:pPr algn="ctr"/>
                      <a:r>
                        <a:rPr lang="en-US" sz="1800" dirty="0"/>
                        <a:t>China</a:t>
                      </a:r>
                    </a:p>
                  </a:txBody>
                  <a:tcPr/>
                </a:tc>
                <a:extLst>
                  <a:ext uri="{0D108BD9-81ED-4DB2-BD59-A6C34878D82A}">
                    <a16:rowId xmlns:a16="http://schemas.microsoft.com/office/drawing/2014/main" val="10000"/>
                  </a:ext>
                </a:extLst>
              </a:tr>
              <a:tr h="472695">
                <a:tc vMerge="1">
                  <a:txBody>
                    <a:bodyPr/>
                    <a:lstStyle/>
                    <a:p>
                      <a:pPr algn="ctr"/>
                      <a:endParaRPr lang="en-US" sz="1800" dirty="0"/>
                    </a:p>
                  </a:txBody>
                  <a:tcPr/>
                </a:tc>
                <a:tc>
                  <a:txBody>
                    <a:bodyPr/>
                    <a:lstStyle/>
                    <a:p>
                      <a:pPr algn="ctr"/>
                      <a:r>
                        <a:rPr lang="en-US" sz="1800" dirty="0"/>
                        <a:t>Female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Male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a:t>Female (%)</a:t>
                      </a:r>
                      <a:endParaRPr lang="en-US" sz="1800" dirty="0"/>
                    </a:p>
                  </a:txBody>
                  <a:tcPr/>
                </a:tc>
                <a:extLst>
                  <a:ext uri="{0D108BD9-81ED-4DB2-BD59-A6C34878D82A}">
                    <a16:rowId xmlns:a16="http://schemas.microsoft.com/office/drawing/2014/main" val="10001"/>
                  </a:ext>
                </a:extLst>
              </a:tr>
              <a:tr h="410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Any</a:t>
                      </a:r>
                      <a:r>
                        <a:rPr lang="en-US" sz="1800" baseline="0" dirty="0"/>
                        <a:t> form</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35.6%</a:t>
                      </a:r>
                    </a:p>
                  </a:txBody>
                  <a:tcPr/>
                </a:tc>
                <a:tc>
                  <a:txBody>
                    <a:bodyPr/>
                    <a:lstStyle/>
                    <a:p>
                      <a:pPr algn="ctr"/>
                      <a:r>
                        <a:rPr lang="en-US" sz="1800" b="1" dirty="0">
                          <a:solidFill>
                            <a:srgbClr val="FF0000"/>
                          </a:solidFill>
                        </a:rPr>
                        <a:t>28.5%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effectLst/>
                        </a:rPr>
                        <a:t>33% </a:t>
                      </a:r>
                      <a:r>
                        <a:rPr lang="en-US" sz="1800" b="1" baseline="0" dirty="0">
                          <a:solidFill>
                            <a:srgbClr val="FF0000"/>
                          </a:solidFill>
                          <a:effectLst/>
                        </a:rPr>
                        <a:t>Marital violence</a:t>
                      </a:r>
                      <a:endParaRPr lang="en-US" sz="1800" b="1" dirty="0">
                        <a:solidFill>
                          <a:srgbClr val="FF0000"/>
                        </a:solidFill>
                        <a:effectLst/>
                      </a:endParaRPr>
                    </a:p>
                  </a:txBody>
                  <a:tcPr/>
                </a:tc>
                <a:extLst>
                  <a:ext uri="{0D108BD9-81ED-4DB2-BD59-A6C34878D82A}">
                    <a16:rowId xmlns:a16="http://schemas.microsoft.com/office/drawing/2014/main" val="10002"/>
                  </a:ext>
                </a:extLst>
              </a:tr>
              <a:tr h="389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Physical</a:t>
                      </a:r>
                      <a:r>
                        <a:rPr lang="en-US" sz="1800" baseline="0" dirty="0"/>
                        <a:t> violence</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32.9</a:t>
                      </a:r>
                    </a:p>
                  </a:txBody>
                  <a:tcPr/>
                </a:tc>
                <a:tc>
                  <a:txBody>
                    <a:bodyPr/>
                    <a:lstStyle/>
                    <a:p>
                      <a:pPr algn="ctr"/>
                      <a:r>
                        <a:rPr kumimoji="0" lang="en-US" sz="1800" kern="1200" dirty="0">
                          <a:effectLst/>
                        </a:rPr>
                        <a:t>28.2</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effectLst/>
                        </a:rPr>
                        <a:t>7.8~96.7</a:t>
                      </a:r>
                      <a:endParaRPr lang="en-US" sz="1800" dirty="0">
                        <a:solidFill>
                          <a:schemeClr val="tx1"/>
                        </a:solidFill>
                        <a:effectLst/>
                      </a:endParaRPr>
                    </a:p>
                  </a:txBody>
                  <a:tcPr/>
                </a:tc>
                <a:extLst>
                  <a:ext uri="{0D108BD9-81ED-4DB2-BD59-A6C34878D82A}">
                    <a16:rowId xmlns:a16="http://schemas.microsoft.com/office/drawing/2014/main" val="10003"/>
                  </a:ext>
                </a:extLst>
              </a:tr>
              <a:tr h="6537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Severe physical</a:t>
                      </a:r>
                      <a:r>
                        <a:rPr lang="en-US" sz="1800" baseline="0" dirty="0"/>
                        <a:t> violence</a:t>
                      </a:r>
                      <a:endParaRPr lang="en-US" sz="1800" dirty="0"/>
                    </a:p>
                  </a:txBody>
                  <a:tcPr/>
                </a:tc>
                <a:tc>
                  <a:txBody>
                    <a:bodyPr/>
                    <a:lstStyle/>
                    <a:p>
                      <a:pPr marL="0" marR="0" indent="0" algn="ctr" defTabSz="914400" rtl="0" eaLnBrk="1" fontAlgn="auto" latinLnBrk="0" hangingPunct="1">
                        <a:lnSpc>
                          <a:spcPct val="200000"/>
                        </a:lnSpc>
                        <a:spcBef>
                          <a:spcPts val="600"/>
                        </a:spcBef>
                        <a:spcAft>
                          <a:spcPts val="0"/>
                        </a:spcAft>
                        <a:buClrTx/>
                        <a:buSzTx/>
                        <a:buFontTx/>
                        <a:buNone/>
                        <a:tabLst/>
                        <a:defRPr/>
                      </a:pPr>
                      <a:r>
                        <a:rPr lang="en-US" sz="1800" dirty="0"/>
                        <a:t>22.3</a:t>
                      </a:r>
                    </a:p>
                  </a:txBody>
                  <a:tcPr/>
                </a:tc>
                <a:tc>
                  <a:txBody>
                    <a:bodyPr/>
                    <a:lstStyle/>
                    <a:p>
                      <a:pPr algn="ctr">
                        <a:lnSpc>
                          <a:spcPct val="200000"/>
                        </a:lnSpc>
                      </a:pPr>
                      <a:r>
                        <a:rPr kumimoji="0" lang="en-US" sz="1800" kern="1200" dirty="0">
                          <a:effectLst/>
                        </a:rPr>
                        <a:t>13.8</a:t>
                      </a:r>
                      <a:endParaRPr lang="en-US" sz="1800" dirty="0"/>
                    </a:p>
                  </a:txBody>
                  <a:tcPr/>
                </a:tc>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en-US" sz="1800" dirty="0"/>
                        <a:t>NA</a:t>
                      </a:r>
                    </a:p>
                  </a:txBody>
                  <a:tcPr/>
                </a:tc>
                <a:extLst>
                  <a:ext uri="{0D108BD9-81ED-4DB2-BD59-A6C34878D82A}">
                    <a16:rowId xmlns:a16="http://schemas.microsoft.com/office/drawing/2014/main" val="10004"/>
                  </a:ext>
                </a:extLst>
              </a:tr>
              <a:tr h="6871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Psychological</a:t>
                      </a:r>
                      <a:r>
                        <a:rPr lang="en-US" sz="1800" baseline="0" dirty="0"/>
                        <a:t> violence</a:t>
                      </a:r>
                      <a:endParaRPr lang="en-US" sz="1800" dirty="0"/>
                    </a:p>
                  </a:txBody>
                  <a:tcPr/>
                </a:tc>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en-US" sz="1800" dirty="0"/>
                        <a:t>48.4</a:t>
                      </a:r>
                    </a:p>
                  </a:txBody>
                  <a:tcPr/>
                </a:tc>
                <a:tc>
                  <a:txBody>
                    <a:bodyPr/>
                    <a:lstStyle/>
                    <a:p>
                      <a:pPr algn="ctr">
                        <a:lnSpc>
                          <a:spcPct val="200000"/>
                        </a:lnSpc>
                      </a:pPr>
                      <a:r>
                        <a:rPr kumimoji="0" lang="en-US" sz="1800" kern="1200" dirty="0">
                          <a:effectLst/>
                        </a:rPr>
                        <a:t>48.8</a:t>
                      </a:r>
                      <a:endParaRPr lang="en-US" sz="1800" dirty="0"/>
                    </a:p>
                  </a:txBody>
                  <a:tcPr/>
                </a:tc>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en-US" sz="1800" dirty="0"/>
                        <a:t>3~88.1</a:t>
                      </a:r>
                      <a:endParaRPr lang="en-US" sz="1800" dirty="0">
                        <a:solidFill>
                          <a:srgbClr val="CC0000"/>
                        </a:solidFill>
                      </a:endParaRPr>
                    </a:p>
                  </a:txBody>
                  <a:tcPr/>
                </a:tc>
                <a:extLst>
                  <a:ext uri="{0D108BD9-81ED-4DB2-BD59-A6C34878D82A}">
                    <a16:rowId xmlns:a16="http://schemas.microsoft.com/office/drawing/2014/main" val="10005"/>
                  </a:ext>
                </a:extLst>
              </a:tr>
              <a:tr h="3735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Rape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9.4</a:t>
                      </a:r>
                    </a:p>
                  </a:txBody>
                  <a:tcPr/>
                </a:tc>
                <a:tc>
                  <a:txBody>
                    <a:bodyPr/>
                    <a:lstStyle/>
                    <a:p>
                      <a:pPr algn="ctr"/>
                      <a:r>
                        <a:rPr lang="en-US" sz="1800" dirty="0"/>
                        <a:t>NA</a:t>
                      </a:r>
                    </a:p>
                  </a:txBody>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5.8~62.9</a:t>
                      </a:r>
                    </a:p>
                    <a:p>
                      <a:pPr algn="ctr"/>
                      <a:endParaRPr lang="en-US" sz="1800" dirty="0">
                        <a:solidFill>
                          <a:srgbClr val="CC0000"/>
                        </a:solidFill>
                      </a:endParaRPr>
                    </a:p>
                  </a:txBody>
                  <a:tcPr/>
                </a:tc>
                <a:extLst>
                  <a:ext uri="{0D108BD9-81ED-4DB2-BD59-A6C34878D82A}">
                    <a16:rowId xmlns:a16="http://schemas.microsoft.com/office/drawing/2014/main" val="10006"/>
                  </a:ext>
                </a:extLst>
              </a:tr>
              <a:tr h="6981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Other</a:t>
                      </a:r>
                      <a:r>
                        <a:rPr lang="en-US" sz="1800" baseline="0" dirty="0"/>
                        <a:t> s</a:t>
                      </a:r>
                      <a:r>
                        <a:rPr lang="en-US" sz="1800" dirty="0"/>
                        <a:t>exual</a:t>
                      </a:r>
                      <a:r>
                        <a:rPr lang="en-US" sz="1800" baseline="0" dirty="0"/>
                        <a:t> violence than rape</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16.9</a:t>
                      </a:r>
                    </a:p>
                  </a:txBody>
                  <a:tcPr/>
                </a:tc>
                <a:tc>
                  <a:txBody>
                    <a:bodyPr/>
                    <a:lstStyle/>
                    <a:p>
                      <a:pPr algn="ctr"/>
                      <a:endParaRPr kumimoji="0" lang="en-US" sz="1800" kern="1200" dirty="0">
                        <a:effectLst/>
                      </a:endParaRPr>
                    </a:p>
                    <a:p>
                      <a:pPr algn="ctr"/>
                      <a:r>
                        <a:rPr kumimoji="0" lang="en-US" sz="1800" kern="1200" dirty="0">
                          <a:effectLst/>
                        </a:rPr>
                        <a:t>8.0</a:t>
                      </a:r>
                      <a:endParaRPr lang="en-US" sz="1800" dirty="0"/>
                    </a:p>
                  </a:txBody>
                  <a:tcPr/>
                </a:tc>
                <a:tc vMerge="1">
                  <a:txBody>
                    <a:bodyPr/>
                    <a:lstStyle/>
                    <a:p>
                      <a:endParaRPr lang="en-US" dirty="0"/>
                    </a:p>
                  </a:txBody>
                  <a:tcPr/>
                </a:tc>
                <a:extLst>
                  <a:ext uri="{0D108BD9-81ED-4DB2-BD59-A6C34878D82A}">
                    <a16:rowId xmlns:a16="http://schemas.microsoft.com/office/drawing/2014/main" val="10007"/>
                  </a:ext>
                </a:extLst>
              </a:tr>
              <a:tr h="37638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Stalking</a:t>
                      </a:r>
                    </a:p>
                  </a:txBody>
                  <a:tcPr/>
                </a:tc>
                <a:tc>
                  <a:txBody>
                    <a:bodyPr/>
                    <a:lstStyle/>
                    <a:p>
                      <a:pPr algn="ctr"/>
                      <a:r>
                        <a:rPr lang="en-US" sz="1800" dirty="0"/>
                        <a:t>10.7</a:t>
                      </a:r>
                    </a:p>
                  </a:txBody>
                  <a:tcPr/>
                </a:tc>
                <a:tc>
                  <a:txBody>
                    <a:bodyPr/>
                    <a:lstStyle/>
                    <a:p>
                      <a:pPr algn="ctr"/>
                      <a:r>
                        <a:rPr kumimoji="0" lang="en-US" sz="1800" kern="1200" dirty="0">
                          <a:effectLst/>
                        </a:rPr>
                        <a:t>2.1</a:t>
                      </a:r>
                      <a:endParaRPr lang="en-US" sz="1800" dirty="0"/>
                    </a:p>
                  </a:txBody>
                  <a:tcPr/>
                </a:tc>
                <a:tc>
                  <a:txBody>
                    <a:bodyPr/>
                    <a:lstStyle/>
                    <a:p>
                      <a:pPr algn="ctr"/>
                      <a:r>
                        <a:rPr lang="en-US" sz="1800" dirty="0"/>
                        <a:t>NA</a:t>
                      </a:r>
                    </a:p>
                  </a:txBody>
                  <a:tcPr/>
                </a:tc>
                <a:extLst>
                  <a:ext uri="{0D108BD9-81ED-4DB2-BD59-A6C34878D82A}">
                    <a16:rowId xmlns:a16="http://schemas.microsoft.com/office/drawing/2014/main" val="10008"/>
                  </a:ext>
                </a:extLst>
              </a:tr>
              <a:tr h="529217">
                <a:tc gridSpan="4">
                  <a:txBody>
                    <a:bodyPr/>
                    <a:lstStyle/>
                    <a:p>
                      <a:r>
                        <a:rPr lang="en-US" sz="1400" dirty="0"/>
                        <a:t>The National Intimate Partner and Sexual Violence Survey (2011),</a:t>
                      </a:r>
                      <a:r>
                        <a:rPr lang="en-US" sz="1400" baseline="0" dirty="0"/>
                        <a:t> All-China Women Federation, </a:t>
                      </a:r>
                      <a:endParaRPr lang="en-US" sz="1400" dirty="0"/>
                    </a:p>
                    <a:p>
                      <a:r>
                        <a:rPr lang="en-US" sz="1400" dirty="0"/>
                        <a:t>Intimate Partner Violence in Chinese Societies (Chan, 2011)</a:t>
                      </a:r>
                    </a:p>
                  </a:txBody>
                  <a:tcPr/>
                </a:tc>
                <a:tc hMerge="1">
                  <a:txBody>
                    <a:bodyPr/>
                    <a:lstStyle/>
                    <a:p>
                      <a:pPr algn="ctr"/>
                      <a:endParaRPr lang="en-US" sz="1800" dirty="0"/>
                    </a:p>
                  </a:txBody>
                  <a:tcPr/>
                </a:tc>
                <a:tc hMerge="1">
                  <a:txBody>
                    <a:bodyPr/>
                    <a:lstStyle/>
                    <a:p>
                      <a:pPr algn="ctr"/>
                      <a:endParaRPr lang="en-US" sz="1800" dirty="0"/>
                    </a:p>
                  </a:txBody>
                  <a:tcPr/>
                </a:tc>
                <a:tc hMerge="1">
                  <a:txBody>
                    <a:bodyPr/>
                    <a:lstStyle/>
                    <a:p>
                      <a:pPr algn="ctr"/>
                      <a:endParaRPr lang="en-US" sz="1800" dirty="0"/>
                    </a:p>
                  </a:txBody>
                  <a:tcPr/>
                </a:tc>
                <a:extLst>
                  <a:ext uri="{0D108BD9-81ED-4DB2-BD59-A6C34878D82A}">
                    <a16:rowId xmlns:a16="http://schemas.microsoft.com/office/drawing/2014/main" val="10009"/>
                  </a:ext>
                </a:extLst>
              </a:tr>
            </a:tbl>
          </a:graphicData>
        </a:graphic>
      </p:graphicFrame>
      <p:sp>
        <p:nvSpPr>
          <p:cNvPr id="2" name="Rectangle 1"/>
          <p:cNvSpPr/>
          <p:nvPr/>
        </p:nvSpPr>
        <p:spPr>
          <a:xfrm>
            <a:off x="180975" y="900053"/>
            <a:ext cx="8839199" cy="461665"/>
          </a:xfrm>
          <a:prstGeom prst="rect">
            <a:avLst/>
          </a:prstGeom>
        </p:spPr>
        <p:txBody>
          <a:bodyPr wrap="square">
            <a:spAutoFit/>
          </a:bodyPr>
          <a:lstStyle/>
          <a:p>
            <a:pPr algn="ctr"/>
            <a:r>
              <a:rPr lang="en-US" sz="2400" dirty="0"/>
              <a:t>Prevalence of IPV Victimization (Lifetime) </a:t>
            </a:r>
          </a:p>
        </p:txBody>
      </p:sp>
    </p:spTree>
    <p:extLst>
      <p:ext uri="{BB962C8B-B14F-4D97-AF65-F5344CB8AC3E}">
        <p14:creationId xmlns:p14="http://schemas.microsoft.com/office/powerpoint/2010/main" val="3539600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0603" cy="6858000"/>
          </a:xfrm>
          <a:prstGeom prst="rect">
            <a:avLst/>
          </a:prstGeom>
        </p:spPr>
      </p:pic>
    </p:spTree>
    <p:extLst>
      <p:ext uri="{BB962C8B-B14F-4D97-AF65-F5344CB8AC3E}">
        <p14:creationId xmlns:p14="http://schemas.microsoft.com/office/powerpoint/2010/main" val="95404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0603" cy="6858000"/>
          </a:xfrm>
          <a:prstGeom prst="rect">
            <a:avLst/>
          </a:prstGeom>
        </p:spPr>
      </p:pic>
    </p:spTree>
    <p:extLst>
      <p:ext uri="{BB962C8B-B14F-4D97-AF65-F5344CB8AC3E}">
        <p14:creationId xmlns:p14="http://schemas.microsoft.com/office/powerpoint/2010/main" val="2623960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0603" cy="6858000"/>
          </a:xfrm>
          <a:prstGeom prst="rect">
            <a:avLst/>
          </a:prstGeom>
        </p:spPr>
      </p:pic>
    </p:spTree>
    <p:extLst>
      <p:ext uri="{BB962C8B-B14F-4D97-AF65-F5344CB8AC3E}">
        <p14:creationId xmlns:p14="http://schemas.microsoft.com/office/powerpoint/2010/main" val="3436071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0603" cy="6858000"/>
          </a:xfrm>
          <a:prstGeom prst="rect">
            <a:avLst/>
          </a:prstGeom>
        </p:spPr>
      </p:pic>
    </p:spTree>
    <p:extLst>
      <p:ext uri="{BB962C8B-B14F-4D97-AF65-F5344CB8AC3E}">
        <p14:creationId xmlns:p14="http://schemas.microsoft.com/office/powerpoint/2010/main" val="729384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0603" cy="6858000"/>
          </a:xfrm>
          <a:prstGeom prst="rect">
            <a:avLst/>
          </a:prstGeom>
        </p:spPr>
      </p:pic>
    </p:spTree>
    <p:extLst>
      <p:ext uri="{BB962C8B-B14F-4D97-AF65-F5344CB8AC3E}">
        <p14:creationId xmlns:p14="http://schemas.microsoft.com/office/powerpoint/2010/main" val="290252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0603" cy="6858000"/>
          </a:xfrm>
          <a:prstGeom prst="rect">
            <a:avLst/>
          </a:prstGeom>
        </p:spPr>
      </p:pic>
    </p:spTree>
    <p:extLst>
      <p:ext uri="{BB962C8B-B14F-4D97-AF65-F5344CB8AC3E}">
        <p14:creationId xmlns:p14="http://schemas.microsoft.com/office/powerpoint/2010/main" val="2691436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29.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2668</Words>
  <Application>Microsoft Macintosh PowerPoint</Application>
  <PresentationFormat>On-screen Show (4:3)</PresentationFormat>
  <Paragraphs>303</Paragraphs>
  <Slides>30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Arial</vt:lpstr>
      <vt:lpstr>Cambria</vt:lpstr>
      <vt:lpstr>Constantia</vt:lpstr>
      <vt:lpstr>Impact</vt:lpstr>
      <vt:lpstr>Wingdings</vt:lpstr>
      <vt:lpstr>Office 主题​​</vt:lpstr>
      <vt:lpstr>Usage of Big Data in Social Work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should we care about  Big Data?</vt:lpstr>
      <vt:lpstr>PowerPoint Presentation</vt:lpstr>
      <vt:lpstr>A definition of Big Data</vt:lpstr>
      <vt:lpstr>PowerPoint Presentation</vt:lpstr>
      <vt:lpstr>How to handle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Data Mining Techniques to Examine Domestic Violence Topics on Twitter</vt:lpstr>
      <vt:lpstr>PowerPoint Presentation</vt:lpstr>
      <vt:lpstr>PowerPoint Presentation</vt:lpstr>
      <vt:lpstr>Information Communication Technologies and Intimate Partner Violence in China</vt:lpstr>
      <vt:lpstr>PowerPoint Presentation</vt:lpstr>
      <vt:lpstr>PowerPoint Presentation</vt:lpstr>
      <vt:lpstr>Intimate Partner Violence (IPV)</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Usage of Big Data for  Policy and Decision Making of  Intimate and Sexual Violence</dc:title>
  <dc:creator>Xue, Jia</dc:creator>
  <cp:lastModifiedBy>Xue, Jia</cp:lastModifiedBy>
  <cp:revision>24</cp:revision>
  <dcterms:created xsi:type="dcterms:W3CDTF">2019-05-23T04:43:36Z</dcterms:created>
  <dcterms:modified xsi:type="dcterms:W3CDTF">2019-05-29T15:18:46Z</dcterms:modified>
</cp:coreProperties>
</file>